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4" r:id="rId2"/>
    <p:sldId id="265" r:id="rId3"/>
    <p:sldId id="266" r:id="rId4"/>
    <p:sldId id="257" r:id="rId5"/>
    <p:sldId id="263" r:id="rId6"/>
    <p:sldId id="264" r:id="rId7"/>
    <p:sldId id="258" r:id="rId8"/>
    <p:sldId id="261" r:id="rId9"/>
    <p:sldId id="259" r:id="rId10"/>
    <p:sldId id="267" r:id="rId11"/>
    <p:sldId id="270" r:id="rId12"/>
    <p:sldId id="268" r:id="rId13"/>
    <p:sldId id="269" r:id="rId14"/>
    <p:sldId id="277" r:id="rId15"/>
    <p:sldId id="273" r:id="rId16"/>
    <p:sldId id="272" r:id="rId17"/>
    <p:sldId id="274" r:id="rId18"/>
    <p:sldId id="275" r:id="rId19"/>
    <p:sldId id="276" r:id="rId20"/>
    <p:sldId id="283" r:id="rId21"/>
    <p:sldId id="278" r:id="rId22"/>
    <p:sldId id="279" r:id="rId23"/>
    <p:sldId id="280" r:id="rId24"/>
    <p:sldId id="281" r:id="rId25"/>
    <p:sldId id="282" r:id="rId26"/>
    <p:sldId id="285" r:id="rId2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37A8"/>
    <a:srgbClr val="A2B9E2"/>
    <a:srgbClr val="002060"/>
    <a:srgbClr val="203864"/>
    <a:srgbClr val="0099FF"/>
    <a:srgbClr val="4472C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2"/>
    <p:restoredTop sz="94668"/>
  </p:normalViewPr>
  <p:slideViewPr>
    <p:cSldViewPr snapToGrid="0" snapToObjects="1">
      <p:cViewPr varScale="1">
        <p:scale>
          <a:sx n="88" d="100"/>
          <a:sy n="88" d="100"/>
        </p:scale>
        <p:origin x="19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4789C5-A9CF-4942-B439-BE63E40FB81B}" type="doc">
      <dgm:prSet loTypeId="urn:microsoft.com/office/officeart/2005/8/layout/matrix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FD3BCA9-BFDB-7B4F-9136-1D9970069FF3}">
      <dgm:prSet phldrT="[텍스트]"/>
      <dgm:spPr>
        <a:solidFill>
          <a:srgbClr val="4472C4">
            <a:alpha val="50196"/>
          </a:srgbClr>
        </a:solidFill>
      </dgm:spPr>
      <dgm:t>
        <a:bodyPr/>
        <a:lstStyle/>
        <a:p>
          <a:pPr latinLnBrk="1"/>
          <a:r>
            <a:rPr lang="en-US" altLang="ko-KR" dirty="0" smtClean="0">
              <a:latin typeface="KoreanYNSJG2R" panose="02020600000000000000" pitchFamily="18" charset="-127"/>
              <a:ea typeface="KoreanYNSJG2R" panose="02020600000000000000" pitchFamily="18" charset="-127"/>
            </a:rPr>
            <a:t>S</a:t>
          </a:r>
          <a:endParaRPr lang="ko-KR" altLang="en-US" dirty="0">
            <a:latin typeface="KoreanYNSJG2R" panose="02020600000000000000" pitchFamily="18" charset="-127"/>
            <a:ea typeface="KoreanYNSJG2R" panose="02020600000000000000" pitchFamily="18" charset="-127"/>
          </a:endParaRPr>
        </a:p>
      </dgm:t>
    </dgm:pt>
    <dgm:pt modelId="{FE73A7C6-6970-2A41-B6C7-93E44540CFF7}" type="parTrans" cxnId="{7072FCA9-09ED-9F4B-A56A-AC4FB41FF469}">
      <dgm:prSet/>
      <dgm:spPr/>
      <dgm:t>
        <a:bodyPr/>
        <a:lstStyle/>
        <a:p>
          <a:pPr latinLnBrk="1"/>
          <a:endParaRPr lang="ko-KR" altLang="en-US"/>
        </a:p>
      </dgm:t>
    </dgm:pt>
    <dgm:pt modelId="{3265F5AA-946B-FB44-8676-91ABFCF649AF}" type="sibTrans" cxnId="{7072FCA9-09ED-9F4B-A56A-AC4FB41FF469}">
      <dgm:prSet/>
      <dgm:spPr/>
      <dgm:t>
        <a:bodyPr/>
        <a:lstStyle/>
        <a:p>
          <a:pPr latinLnBrk="1"/>
          <a:endParaRPr lang="ko-KR" altLang="en-US"/>
        </a:p>
      </dgm:t>
    </dgm:pt>
    <dgm:pt modelId="{B544ECF6-3147-C046-ABC8-9F562FC7FAF6}">
      <dgm:prSet phldrT="[텍스트]"/>
      <dgm:spPr>
        <a:solidFill>
          <a:srgbClr val="002060"/>
        </a:solidFill>
      </dgm:spPr>
      <dgm:t>
        <a:bodyPr/>
        <a:lstStyle/>
        <a:p>
          <a:pPr latinLnBrk="1"/>
          <a:r>
            <a:rPr lang="en-US" altLang="ko-KR" dirty="0" smtClean="0">
              <a:latin typeface="KoreanYNSJG2R" panose="02020600000000000000" pitchFamily="18" charset="-127"/>
              <a:ea typeface="KoreanYNSJG2R" panose="02020600000000000000" pitchFamily="18" charset="-127"/>
            </a:rPr>
            <a:t>W</a:t>
          </a:r>
          <a:endParaRPr lang="ko-KR" altLang="en-US" dirty="0">
            <a:latin typeface="KoreanYNSJG2R" panose="02020600000000000000" pitchFamily="18" charset="-127"/>
            <a:ea typeface="KoreanYNSJG2R" panose="02020600000000000000" pitchFamily="18" charset="-127"/>
          </a:endParaRPr>
        </a:p>
      </dgm:t>
    </dgm:pt>
    <dgm:pt modelId="{9EAAA631-D937-EB44-8399-24CEE87D3AB9}" type="parTrans" cxnId="{4D7ED7DE-1BD1-7B44-95B6-3B45CB183466}">
      <dgm:prSet/>
      <dgm:spPr/>
      <dgm:t>
        <a:bodyPr/>
        <a:lstStyle/>
        <a:p>
          <a:pPr latinLnBrk="1"/>
          <a:endParaRPr lang="ko-KR" altLang="en-US"/>
        </a:p>
      </dgm:t>
    </dgm:pt>
    <dgm:pt modelId="{09D60497-BDEA-F146-86CD-D4C949E24F4B}" type="sibTrans" cxnId="{4D7ED7DE-1BD1-7B44-95B6-3B45CB183466}">
      <dgm:prSet/>
      <dgm:spPr/>
      <dgm:t>
        <a:bodyPr/>
        <a:lstStyle/>
        <a:p>
          <a:pPr latinLnBrk="1"/>
          <a:endParaRPr lang="ko-KR" altLang="en-US"/>
        </a:p>
      </dgm:t>
    </dgm:pt>
    <dgm:pt modelId="{F271F9B5-4325-EF4F-9F0F-907834971CE9}">
      <dgm:prSet phldrT="[텍스트]"/>
      <dgm:spPr>
        <a:solidFill>
          <a:srgbClr val="002060"/>
        </a:solidFill>
      </dgm:spPr>
      <dgm:t>
        <a:bodyPr/>
        <a:lstStyle/>
        <a:p>
          <a:pPr latinLnBrk="1"/>
          <a:r>
            <a:rPr lang="en-US" altLang="ko-KR" dirty="0" smtClean="0">
              <a:latin typeface="KoreanYNSJG2R" panose="02020600000000000000" pitchFamily="18" charset="-127"/>
              <a:ea typeface="KoreanYNSJG2R" panose="02020600000000000000" pitchFamily="18" charset="-127"/>
            </a:rPr>
            <a:t>O</a:t>
          </a:r>
          <a:endParaRPr lang="ko-KR" altLang="en-US" dirty="0">
            <a:latin typeface="KoreanYNSJG2R" panose="02020600000000000000" pitchFamily="18" charset="-127"/>
            <a:ea typeface="KoreanYNSJG2R" panose="02020600000000000000" pitchFamily="18" charset="-127"/>
          </a:endParaRPr>
        </a:p>
      </dgm:t>
    </dgm:pt>
    <dgm:pt modelId="{BA24394E-9E43-A246-90E2-1AEEB782CF7B}" type="parTrans" cxnId="{8AAABAF0-AA11-0C41-A68D-E46E5162671D}">
      <dgm:prSet/>
      <dgm:spPr/>
      <dgm:t>
        <a:bodyPr/>
        <a:lstStyle/>
        <a:p>
          <a:pPr latinLnBrk="1"/>
          <a:endParaRPr lang="ko-KR" altLang="en-US"/>
        </a:p>
      </dgm:t>
    </dgm:pt>
    <dgm:pt modelId="{FD818FDA-F771-C140-97A1-BD4348D0ED42}" type="sibTrans" cxnId="{8AAABAF0-AA11-0C41-A68D-E46E5162671D}">
      <dgm:prSet/>
      <dgm:spPr/>
      <dgm:t>
        <a:bodyPr/>
        <a:lstStyle/>
        <a:p>
          <a:pPr latinLnBrk="1"/>
          <a:endParaRPr lang="ko-KR" altLang="en-US"/>
        </a:p>
      </dgm:t>
    </dgm:pt>
    <dgm:pt modelId="{47A4D1AE-DC57-D740-90A5-668A2A5C3A86}">
      <dgm:prSet phldrT="[텍스트]"/>
      <dgm:spPr>
        <a:solidFill>
          <a:srgbClr val="002060">
            <a:alpha val="50196"/>
          </a:srgbClr>
        </a:solidFill>
      </dgm:spPr>
      <dgm:t>
        <a:bodyPr/>
        <a:lstStyle/>
        <a:p>
          <a:pPr latinLnBrk="1"/>
          <a:r>
            <a:rPr lang="en-US" altLang="ko-KR" dirty="0" smtClean="0">
              <a:latin typeface="KoreanYNSJG2R" panose="02020600000000000000" pitchFamily="18" charset="-127"/>
              <a:ea typeface="KoreanYNSJG2R" panose="02020600000000000000" pitchFamily="18" charset="-127"/>
            </a:rPr>
            <a:t>T</a:t>
          </a:r>
          <a:endParaRPr lang="ko-KR" altLang="en-US" dirty="0">
            <a:latin typeface="KoreanYNSJG2R" panose="02020600000000000000" pitchFamily="18" charset="-127"/>
            <a:ea typeface="KoreanYNSJG2R" panose="02020600000000000000" pitchFamily="18" charset="-127"/>
          </a:endParaRPr>
        </a:p>
      </dgm:t>
    </dgm:pt>
    <dgm:pt modelId="{8AC9911B-3C77-2341-8B33-AFAA44C7A983}" type="parTrans" cxnId="{F4D07E64-CB2A-224C-BE1F-D458308D894B}">
      <dgm:prSet/>
      <dgm:spPr/>
      <dgm:t>
        <a:bodyPr/>
        <a:lstStyle/>
        <a:p>
          <a:pPr latinLnBrk="1"/>
          <a:endParaRPr lang="ko-KR" altLang="en-US"/>
        </a:p>
      </dgm:t>
    </dgm:pt>
    <dgm:pt modelId="{0F65A1BE-6120-0742-A618-F30E8001207A}" type="sibTrans" cxnId="{F4D07E64-CB2A-224C-BE1F-D458308D894B}">
      <dgm:prSet/>
      <dgm:spPr/>
      <dgm:t>
        <a:bodyPr/>
        <a:lstStyle/>
        <a:p>
          <a:pPr latinLnBrk="1"/>
          <a:endParaRPr lang="ko-KR" altLang="en-US"/>
        </a:p>
      </dgm:t>
    </dgm:pt>
    <dgm:pt modelId="{A00B0995-C212-0446-A1CE-AF482839F47B}" type="pres">
      <dgm:prSet presAssocID="{844789C5-A9CF-4942-B439-BE63E40FB81B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69CA1C-E5FC-6440-8529-59DFF4393C20}" type="pres">
      <dgm:prSet presAssocID="{844789C5-A9CF-4942-B439-BE63E40FB81B}" presName="diamond" presStyleLbl="bgShp" presStyleIdx="0" presStyleCnt="1"/>
      <dgm:spPr>
        <a:solidFill>
          <a:srgbClr val="002060">
            <a:alpha val="20000"/>
          </a:srgbClr>
        </a:solidFill>
      </dgm:spPr>
    </dgm:pt>
    <dgm:pt modelId="{03304BA6-4215-4143-8652-09CF201DE536}" type="pres">
      <dgm:prSet presAssocID="{844789C5-A9CF-4942-B439-BE63E40FB81B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18A8E1-248B-6E4C-A5A2-E54484705B7A}" type="pres">
      <dgm:prSet presAssocID="{844789C5-A9CF-4942-B439-BE63E40FB81B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6629DF-FAFF-9140-8173-50BB1A532B99}" type="pres">
      <dgm:prSet presAssocID="{844789C5-A9CF-4942-B439-BE63E40FB81B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A7FBF2-B682-6844-BCE3-8BAA8D7B191C}" type="pres">
      <dgm:prSet presAssocID="{844789C5-A9CF-4942-B439-BE63E40FB81B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DC6DC45-A07D-354C-9F51-C5D457AA4B15}" type="presOf" srcId="{844789C5-A9CF-4942-B439-BE63E40FB81B}" destId="{A00B0995-C212-0446-A1CE-AF482839F47B}" srcOrd="0" destOrd="0" presId="urn:microsoft.com/office/officeart/2005/8/layout/matrix3"/>
    <dgm:cxn modelId="{4D7ED7DE-1BD1-7B44-95B6-3B45CB183466}" srcId="{844789C5-A9CF-4942-B439-BE63E40FB81B}" destId="{B544ECF6-3147-C046-ABC8-9F562FC7FAF6}" srcOrd="1" destOrd="0" parTransId="{9EAAA631-D937-EB44-8399-24CEE87D3AB9}" sibTransId="{09D60497-BDEA-F146-86CD-D4C949E24F4B}"/>
    <dgm:cxn modelId="{F4D07E64-CB2A-224C-BE1F-D458308D894B}" srcId="{844789C5-A9CF-4942-B439-BE63E40FB81B}" destId="{47A4D1AE-DC57-D740-90A5-668A2A5C3A86}" srcOrd="3" destOrd="0" parTransId="{8AC9911B-3C77-2341-8B33-AFAA44C7A983}" sibTransId="{0F65A1BE-6120-0742-A618-F30E8001207A}"/>
    <dgm:cxn modelId="{EB3CCE1F-C118-C04D-A030-331954774029}" type="presOf" srcId="{47A4D1AE-DC57-D740-90A5-668A2A5C3A86}" destId="{40A7FBF2-B682-6844-BCE3-8BAA8D7B191C}" srcOrd="0" destOrd="0" presId="urn:microsoft.com/office/officeart/2005/8/layout/matrix3"/>
    <dgm:cxn modelId="{F8824476-25DB-C647-9D40-1FF9BE4063C5}" type="presOf" srcId="{B544ECF6-3147-C046-ABC8-9F562FC7FAF6}" destId="{C018A8E1-248B-6E4C-A5A2-E54484705B7A}" srcOrd="0" destOrd="0" presId="urn:microsoft.com/office/officeart/2005/8/layout/matrix3"/>
    <dgm:cxn modelId="{90D9B33D-9612-204F-9DDC-9FA874234A53}" type="presOf" srcId="{8FD3BCA9-BFDB-7B4F-9136-1D9970069FF3}" destId="{03304BA6-4215-4143-8652-09CF201DE536}" srcOrd="0" destOrd="0" presId="urn:microsoft.com/office/officeart/2005/8/layout/matrix3"/>
    <dgm:cxn modelId="{8FD0D238-8A08-5641-9AC0-DB88F2361410}" type="presOf" srcId="{F271F9B5-4325-EF4F-9F0F-907834971CE9}" destId="{D76629DF-FAFF-9140-8173-50BB1A532B99}" srcOrd="0" destOrd="0" presId="urn:microsoft.com/office/officeart/2005/8/layout/matrix3"/>
    <dgm:cxn modelId="{7072FCA9-09ED-9F4B-A56A-AC4FB41FF469}" srcId="{844789C5-A9CF-4942-B439-BE63E40FB81B}" destId="{8FD3BCA9-BFDB-7B4F-9136-1D9970069FF3}" srcOrd="0" destOrd="0" parTransId="{FE73A7C6-6970-2A41-B6C7-93E44540CFF7}" sibTransId="{3265F5AA-946B-FB44-8676-91ABFCF649AF}"/>
    <dgm:cxn modelId="{8AAABAF0-AA11-0C41-A68D-E46E5162671D}" srcId="{844789C5-A9CF-4942-B439-BE63E40FB81B}" destId="{F271F9B5-4325-EF4F-9F0F-907834971CE9}" srcOrd="2" destOrd="0" parTransId="{BA24394E-9E43-A246-90E2-1AEEB782CF7B}" sibTransId="{FD818FDA-F771-C140-97A1-BD4348D0ED42}"/>
    <dgm:cxn modelId="{0CA616D8-D72E-3743-BC50-3C4C6B837053}" type="presParOf" srcId="{A00B0995-C212-0446-A1CE-AF482839F47B}" destId="{DB69CA1C-E5FC-6440-8529-59DFF4393C20}" srcOrd="0" destOrd="0" presId="urn:microsoft.com/office/officeart/2005/8/layout/matrix3"/>
    <dgm:cxn modelId="{4ED84C43-3CB1-0540-B099-1402193ED3E5}" type="presParOf" srcId="{A00B0995-C212-0446-A1CE-AF482839F47B}" destId="{03304BA6-4215-4143-8652-09CF201DE536}" srcOrd="1" destOrd="0" presId="urn:microsoft.com/office/officeart/2005/8/layout/matrix3"/>
    <dgm:cxn modelId="{47F4DDAA-1993-F247-BE48-B35102EE1998}" type="presParOf" srcId="{A00B0995-C212-0446-A1CE-AF482839F47B}" destId="{C018A8E1-248B-6E4C-A5A2-E54484705B7A}" srcOrd="2" destOrd="0" presId="urn:microsoft.com/office/officeart/2005/8/layout/matrix3"/>
    <dgm:cxn modelId="{AA2434E9-687F-1D47-B8AC-489BD26A9D8B}" type="presParOf" srcId="{A00B0995-C212-0446-A1CE-AF482839F47B}" destId="{D76629DF-FAFF-9140-8173-50BB1A532B99}" srcOrd="3" destOrd="0" presId="urn:microsoft.com/office/officeart/2005/8/layout/matrix3"/>
    <dgm:cxn modelId="{C8499B39-E6E4-644D-AC13-83B809EF13B6}" type="presParOf" srcId="{A00B0995-C212-0446-A1CE-AF482839F47B}" destId="{40A7FBF2-B682-6844-BCE3-8BAA8D7B191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4789C5-A9CF-4942-B439-BE63E40FB81B}" type="doc">
      <dgm:prSet loTypeId="urn:microsoft.com/office/officeart/2005/8/layout/matrix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FD3BCA9-BFDB-7B4F-9136-1D9970069FF3}">
      <dgm:prSet phldrT="[텍스트]"/>
      <dgm:spPr>
        <a:solidFill>
          <a:srgbClr val="4472C4">
            <a:alpha val="50196"/>
          </a:srgbClr>
        </a:solidFill>
      </dgm:spPr>
      <dgm:t>
        <a:bodyPr/>
        <a:lstStyle/>
        <a:p>
          <a:pPr latinLnBrk="1"/>
          <a:r>
            <a:rPr lang="ko-KR" altLang="en-US" dirty="0">
              <a:latin typeface="KoreanYNSJG2R" panose="02020600000000000000" pitchFamily="18" charset="-127"/>
              <a:ea typeface="KoreanYNSJG2R" panose="02020600000000000000" pitchFamily="18" charset="-127"/>
            </a:rPr>
            <a:t>마케팅</a:t>
          </a:r>
        </a:p>
      </dgm:t>
    </dgm:pt>
    <dgm:pt modelId="{FE73A7C6-6970-2A41-B6C7-93E44540CFF7}" type="parTrans" cxnId="{7072FCA9-09ED-9F4B-A56A-AC4FB41FF469}">
      <dgm:prSet/>
      <dgm:spPr/>
      <dgm:t>
        <a:bodyPr/>
        <a:lstStyle/>
        <a:p>
          <a:pPr latinLnBrk="1"/>
          <a:endParaRPr lang="ko-KR" altLang="en-US"/>
        </a:p>
      </dgm:t>
    </dgm:pt>
    <dgm:pt modelId="{3265F5AA-946B-FB44-8676-91ABFCF649AF}" type="sibTrans" cxnId="{7072FCA9-09ED-9F4B-A56A-AC4FB41FF469}">
      <dgm:prSet/>
      <dgm:spPr/>
      <dgm:t>
        <a:bodyPr/>
        <a:lstStyle/>
        <a:p>
          <a:pPr latinLnBrk="1"/>
          <a:endParaRPr lang="ko-KR" altLang="en-US"/>
        </a:p>
      </dgm:t>
    </dgm:pt>
    <dgm:pt modelId="{B544ECF6-3147-C046-ABC8-9F562FC7FAF6}">
      <dgm:prSet phldrT="[텍스트]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dirty="0" err="1">
              <a:latin typeface="KoreanYNSJG2R" panose="02020600000000000000" pitchFamily="18" charset="-127"/>
              <a:ea typeface="KoreanYNSJG2R" panose="02020600000000000000" pitchFamily="18" charset="-127"/>
            </a:rPr>
            <a:t>어뷰징</a:t>
          </a:r>
          <a:endParaRPr lang="ko-KR" altLang="en-US" dirty="0">
            <a:latin typeface="KoreanYNSJG2R" panose="02020600000000000000" pitchFamily="18" charset="-127"/>
            <a:ea typeface="KoreanYNSJG2R" panose="02020600000000000000" pitchFamily="18" charset="-127"/>
          </a:endParaRPr>
        </a:p>
      </dgm:t>
    </dgm:pt>
    <dgm:pt modelId="{9EAAA631-D937-EB44-8399-24CEE87D3AB9}" type="parTrans" cxnId="{4D7ED7DE-1BD1-7B44-95B6-3B45CB183466}">
      <dgm:prSet/>
      <dgm:spPr/>
      <dgm:t>
        <a:bodyPr/>
        <a:lstStyle/>
        <a:p>
          <a:pPr latinLnBrk="1"/>
          <a:endParaRPr lang="ko-KR" altLang="en-US"/>
        </a:p>
      </dgm:t>
    </dgm:pt>
    <dgm:pt modelId="{09D60497-BDEA-F146-86CD-D4C949E24F4B}" type="sibTrans" cxnId="{4D7ED7DE-1BD1-7B44-95B6-3B45CB183466}">
      <dgm:prSet/>
      <dgm:spPr/>
      <dgm:t>
        <a:bodyPr/>
        <a:lstStyle/>
        <a:p>
          <a:pPr latinLnBrk="1"/>
          <a:endParaRPr lang="ko-KR" altLang="en-US"/>
        </a:p>
      </dgm:t>
    </dgm:pt>
    <dgm:pt modelId="{F271F9B5-4325-EF4F-9F0F-907834971CE9}">
      <dgm:prSet phldrT="[텍스트]" custT="1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sz="2400" dirty="0">
              <a:latin typeface="KoreanYNSJG2R" panose="02020600000000000000" pitchFamily="18" charset="-127"/>
              <a:ea typeface="KoreanYNSJG2R" panose="02020600000000000000" pitchFamily="18" charset="-127"/>
            </a:rPr>
            <a:t>도서추천</a:t>
          </a:r>
        </a:p>
      </dgm:t>
    </dgm:pt>
    <dgm:pt modelId="{BA24394E-9E43-A246-90E2-1AEEB782CF7B}" type="parTrans" cxnId="{8AAABAF0-AA11-0C41-A68D-E46E5162671D}">
      <dgm:prSet/>
      <dgm:spPr/>
      <dgm:t>
        <a:bodyPr/>
        <a:lstStyle/>
        <a:p>
          <a:pPr latinLnBrk="1"/>
          <a:endParaRPr lang="ko-KR" altLang="en-US"/>
        </a:p>
      </dgm:t>
    </dgm:pt>
    <dgm:pt modelId="{FD818FDA-F771-C140-97A1-BD4348D0ED42}" type="sibTrans" cxnId="{8AAABAF0-AA11-0C41-A68D-E46E5162671D}">
      <dgm:prSet/>
      <dgm:spPr/>
      <dgm:t>
        <a:bodyPr/>
        <a:lstStyle/>
        <a:p>
          <a:pPr latinLnBrk="1"/>
          <a:endParaRPr lang="ko-KR" altLang="en-US"/>
        </a:p>
      </dgm:t>
    </dgm:pt>
    <dgm:pt modelId="{47A4D1AE-DC57-D740-90A5-668A2A5C3A86}">
      <dgm:prSet phldrT="[텍스트]"/>
      <dgm:spPr>
        <a:solidFill>
          <a:srgbClr val="002060">
            <a:alpha val="50196"/>
          </a:srgbClr>
        </a:solidFill>
      </dgm:spPr>
      <dgm:t>
        <a:bodyPr/>
        <a:lstStyle/>
        <a:p>
          <a:pPr latinLnBrk="1"/>
          <a:r>
            <a:rPr lang="ko-KR" altLang="en-US" dirty="0">
              <a:latin typeface="KoreanYNSJG2R" panose="02020600000000000000" pitchFamily="18" charset="-127"/>
              <a:ea typeface="KoreanYNSJG2R" panose="02020600000000000000" pitchFamily="18" charset="-127"/>
            </a:rPr>
            <a:t>연구</a:t>
          </a:r>
        </a:p>
      </dgm:t>
    </dgm:pt>
    <dgm:pt modelId="{0F65A1BE-6120-0742-A618-F30E8001207A}" type="sibTrans" cxnId="{F4D07E64-CB2A-224C-BE1F-D458308D894B}">
      <dgm:prSet/>
      <dgm:spPr/>
      <dgm:t>
        <a:bodyPr/>
        <a:lstStyle/>
        <a:p>
          <a:pPr latinLnBrk="1"/>
          <a:endParaRPr lang="ko-KR" altLang="en-US"/>
        </a:p>
      </dgm:t>
    </dgm:pt>
    <dgm:pt modelId="{8AC9911B-3C77-2341-8B33-AFAA44C7A983}" type="parTrans" cxnId="{F4D07E64-CB2A-224C-BE1F-D458308D894B}">
      <dgm:prSet/>
      <dgm:spPr/>
      <dgm:t>
        <a:bodyPr/>
        <a:lstStyle/>
        <a:p>
          <a:pPr latinLnBrk="1"/>
          <a:endParaRPr lang="ko-KR" altLang="en-US"/>
        </a:p>
      </dgm:t>
    </dgm:pt>
    <dgm:pt modelId="{A00B0995-C212-0446-A1CE-AF482839F47B}" type="pres">
      <dgm:prSet presAssocID="{844789C5-A9CF-4942-B439-BE63E40FB81B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69CA1C-E5FC-6440-8529-59DFF4393C20}" type="pres">
      <dgm:prSet presAssocID="{844789C5-A9CF-4942-B439-BE63E40FB81B}" presName="diamond" presStyleLbl="bgShp" presStyleIdx="0" presStyleCnt="1"/>
      <dgm:spPr>
        <a:solidFill>
          <a:srgbClr val="002060">
            <a:alpha val="20000"/>
          </a:srgbClr>
        </a:solidFill>
      </dgm:spPr>
    </dgm:pt>
    <dgm:pt modelId="{03304BA6-4215-4143-8652-09CF201DE536}" type="pres">
      <dgm:prSet presAssocID="{844789C5-A9CF-4942-B439-BE63E40FB81B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18A8E1-248B-6E4C-A5A2-E54484705B7A}" type="pres">
      <dgm:prSet presAssocID="{844789C5-A9CF-4942-B439-BE63E40FB81B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6629DF-FAFF-9140-8173-50BB1A532B99}" type="pres">
      <dgm:prSet presAssocID="{844789C5-A9CF-4942-B439-BE63E40FB81B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A7FBF2-B682-6844-BCE3-8BAA8D7B191C}" type="pres">
      <dgm:prSet presAssocID="{844789C5-A9CF-4942-B439-BE63E40FB81B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DC6DC45-A07D-354C-9F51-C5D457AA4B15}" type="presOf" srcId="{844789C5-A9CF-4942-B439-BE63E40FB81B}" destId="{A00B0995-C212-0446-A1CE-AF482839F47B}" srcOrd="0" destOrd="0" presId="urn:microsoft.com/office/officeart/2005/8/layout/matrix3"/>
    <dgm:cxn modelId="{4D7ED7DE-1BD1-7B44-95B6-3B45CB183466}" srcId="{844789C5-A9CF-4942-B439-BE63E40FB81B}" destId="{B544ECF6-3147-C046-ABC8-9F562FC7FAF6}" srcOrd="1" destOrd="0" parTransId="{9EAAA631-D937-EB44-8399-24CEE87D3AB9}" sibTransId="{09D60497-BDEA-F146-86CD-D4C949E24F4B}"/>
    <dgm:cxn modelId="{F4D07E64-CB2A-224C-BE1F-D458308D894B}" srcId="{844789C5-A9CF-4942-B439-BE63E40FB81B}" destId="{47A4D1AE-DC57-D740-90A5-668A2A5C3A86}" srcOrd="3" destOrd="0" parTransId="{8AC9911B-3C77-2341-8B33-AFAA44C7A983}" sibTransId="{0F65A1BE-6120-0742-A618-F30E8001207A}"/>
    <dgm:cxn modelId="{EB3CCE1F-C118-C04D-A030-331954774029}" type="presOf" srcId="{47A4D1AE-DC57-D740-90A5-668A2A5C3A86}" destId="{40A7FBF2-B682-6844-BCE3-8BAA8D7B191C}" srcOrd="0" destOrd="0" presId="urn:microsoft.com/office/officeart/2005/8/layout/matrix3"/>
    <dgm:cxn modelId="{F8824476-25DB-C647-9D40-1FF9BE4063C5}" type="presOf" srcId="{B544ECF6-3147-C046-ABC8-9F562FC7FAF6}" destId="{C018A8E1-248B-6E4C-A5A2-E54484705B7A}" srcOrd="0" destOrd="0" presId="urn:microsoft.com/office/officeart/2005/8/layout/matrix3"/>
    <dgm:cxn modelId="{90D9B33D-9612-204F-9DDC-9FA874234A53}" type="presOf" srcId="{8FD3BCA9-BFDB-7B4F-9136-1D9970069FF3}" destId="{03304BA6-4215-4143-8652-09CF201DE536}" srcOrd="0" destOrd="0" presId="urn:microsoft.com/office/officeart/2005/8/layout/matrix3"/>
    <dgm:cxn modelId="{8FD0D238-8A08-5641-9AC0-DB88F2361410}" type="presOf" srcId="{F271F9B5-4325-EF4F-9F0F-907834971CE9}" destId="{D76629DF-FAFF-9140-8173-50BB1A532B99}" srcOrd="0" destOrd="0" presId="urn:microsoft.com/office/officeart/2005/8/layout/matrix3"/>
    <dgm:cxn modelId="{7072FCA9-09ED-9F4B-A56A-AC4FB41FF469}" srcId="{844789C5-A9CF-4942-B439-BE63E40FB81B}" destId="{8FD3BCA9-BFDB-7B4F-9136-1D9970069FF3}" srcOrd="0" destOrd="0" parTransId="{FE73A7C6-6970-2A41-B6C7-93E44540CFF7}" sibTransId="{3265F5AA-946B-FB44-8676-91ABFCF649AF}"/>
    <dgm:cxn modelId="{8AAABAF0-AA11-0C41-A68D-E46E5162671D}" srcId="{844789C5-A9CF-4942-B439-BE63E40FB81B}" destId="{F271F9B5-4325-EF4F-9F0F-907834971CE9}" srcOrd="2" destOrd="0" parTransId="{BA24394E-9E43-A246-90E2-1AEEB782CF7B}" sibTransId="{FD818FDA-F771-C140-97A1-BD4348D0ED42}"/>
    <dgm:cxn modelId="{0CA616D8-D72E-3743-BC50-3C4C6B837053}" type="presParOf" srcId="{A00B0995-C212-0446-A1CE-AF482839F47B}" destId="{DB69CA1C-E5FC-6440-8529-59DFF4393C20}" srcOrd="0" destOrd="0" presId="urn:microsoft.com/office/officeart/2005/8/layout/matrix3"/>
    <dgm:cxn modelId="{4ED84C43-3CB1-0540-B099-1402193ED3E5}" type="presParOf" srcId="{A00B0995-C212-0446-A1CE-AF482839F47B}" destId="{03304BA6-4215-4143-8652-09CF201DE536}" srcOrd="1" destOrd="0" presId="urn:microsoft.com/office/officeart/2005/8/layout/matrix3"/>
    <dgm:cxn modelId="{47F4DDAA-1993-F247-BE48-B35102EE1998}" type="presParOf" srcId="{A00B0995-C212-0446-A1CE-AF482839F47B}" destId="{C018A8E1-248B-6E4C-A5A2-E54484705B7A}" srcOrd="2" destOrd="0" presId="urn:microsoft.com/office/officeart/2005/8/layout/matrix3"/>
    <dgm:cxn modelId="{AA2434E9-687F-1D47-B8AC-489BD26A9D8B}" type="presParOf" srcId="{A00B0995-C212-0446-A1CE-AF482839F47B}" destId="{D76629DF-FAFF-9140-8173-50BB1A532B99}" srcOrd="3" destOrd="0" presId="urn:microsoft.com/office/officeart/2005/8/layout/matrix3"/>
    <dgm:cxn modelId="{C8499B39-E6E4-644D-AC13-83B809EF13B6}" type="presParOf" srcId="{A00B0995-C212-0446-A1CE-AF482839F47B}" destId="{40A7FBF2-B682-6844-BCE3-8BAA8D7B191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69CA1C-E5FC-6440-8529-59DFF4393C20}">
      <dsp:nvSpPr>
        <dsp:cNvPr id="0" name=""/>
        <dsp:cNvSpPr/>
      </dsp:nvSpPr>
      <dsp:spPr>
        <a:xfrm>
          <a:off x="1333980" y="0"/>
          <a:ext cx="4251534" cy="4251534"/>
        </a:xfrm>
        <a:prstGeom prst="diamond">
          <a:avLst/>
        </a:prstGeom>
        <a:solidFill>
          <a:srgbClr val="002060">
            <a:alpha val="2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304BA6-4215-4143-8652-09CF201DE536}">
      <dsp:nvSpPr>
        <dsp:cNvPr id="0" name=""/>
        <dsp:cNvSpPr/>
      </dsp:nvSpPr>
      <dsp:spPr>
        <a:xfrm>
          <a:off x="1737876" y="403895"/>
          <a:ext cx="1658098" cy="1658098"/>
        </a:xfrm>
        <a:prstGeom prst="roundRect">
          <a:avLst/>
        </a:prstGeom>
        <a:solidFill>
          <a:srgbClr val="4472C4">
            <a:alpha val="5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>
              <a:latin typeface="KoreanYNSJG2R" panose="02020600000000000000" pitchFamily="18" charset="-127"/>
              <a:ea typeface="KoreanYNSJG2R" panose="02020600000000000000" pitchFamily="18" charset="-127"/>
            </a:rPr>
            <a:t>S</a:t>
          </a:r>
          <a:endParaRPr lang="ko-KR" altLang="en-US" sz="6500" kern="1200" dirty="0">
            <a:latin typeface="KoreanYNSJG2R" panose="02020600000000000000" pitchFamily="18" charset="-127"/>
            <a:ea typeface="KoreanYNSJG2R" panose="02020600000000000000" pitchFamily="18" charset="-127"/>
          </a:endParaRPr>
        </a:p>
      </dsp:txBody>
      <dsp:txXfrm>
        <a:off x="1818818" y="484837"/>
        <a:ext cx="1496214" cy="1496214"/>
      </dsp:txXfrm>
    </dsp:sp>
    <dsp:sp modelId="{C018A8E1-248B-6E4C-A5A2-E54484705B7A}">
      <dsp:nvSpPr>
        <dsp:cNvPr id="0" name=""/>
        <dsp:cNvSpPr/>
      </dsp:nvSpPr>
      <dsp:spPr>
        <a:xfrm>
          <a:off x="3523520" y="403895"/>
          <a:ext cx="1658098" cy="1658098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>
              <a:latin typeface="KoreanYNSJG2R" panose="02020600000000000000" pitchFamily="18" charset="-127"/>
              <a:ea typeface="KoreanYNSJG2R" panose="02020600000000000000" pitchFamily="18" charset="-127"/>
            </a:rPr>
            <a:t>W</a:t>
          </a:r>
          <a:endParaRPr lang="ko-KR" altLang="en-US" sz="6500" kern="1200" dirty="0">
            <a:latin typeface="KoreanYNSJG2R" panose="02020600000000000000" pitchFamily="18" charset="-127"/>
            <a:ea typeface="KoreanYNSJG2R" panose="02020600000000000000" pitchFamily="18" charset="-127"/>
          </a:endParaRPr>
        </a:p>
      </dsp:txBody>
      <dsp:txXfrm>
        <a:off x="3604462" y="484837"/>
        <a:ext cx="1496214" cy="1496214"/>
      </dsp:txXfrm>
    </dsp:sp>
    <dsp:sp modelId="{D76629DF-FAFF-9140-8173-50BB1A532B99}">
      <dsp:nvSpPr>
        <dsp:cNvPr id="0" name=""/>
        <dsp:cNvSpPr/>
      </dsp:nvSpPr>
      <dsp:spPr>
        <a:xfrm>
          <a:off x="1737876" y="2189540"/>
          <a:ext cx="1658098" cy="1658098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>
              <a:latin typeface="KoreanYNSJG2R" panose="02020600000000000000" pitchFamily="18" charset="-127"/>
              <a:ea typeface="KoreanYNSJG2R" panose="02020600000000000000" pitchFamily="18" charset="-127"/>
            </a:rPr>
            <a:t>O</a:t>
          </a:r>
          <a:endParaRPr lang="ko-KR" altLang="en-US" sz="6500" kern="1200" dirty="0">
            <a:latin typeface="KoreanYNSJG2R" panose="02020600000000000000" pitchFamily="18" charset="-127"/>
            <a:ea typeface="KoreanYNSJG2R" panose="02020600000000000000" pitchFamily="18" charset="-127"/>
          </a:endParaRPr>
        </a:p>
      </dsp:txBody>
      <dsp:txXfrm>
        <a:off x="1818818" y="2270482"/>
        <a:ext cx="1496214" cy="1496214"/>
      </dsp:txXfrm>
    </dsp:sp>
    <dsp:sp modelId="{40A7FBF2-B682-6844-BCE3-8BAA8D7B191C}">
      <dsp:nvSpPr>
        <dsp:cNvPr id="0" name=""/>
        <dsp:cNvSpPr/>
      </dsp:nvSpPr>
      <dsp:spPr>
        <a:xfrm>
          <a:off x="3523520" y="2189540"/>
          <a:ext cx="1658098" cy="1658098"/>
        </a:xfrm>
        <a:prstGeom prst="roundRect">
          <a:avLst/>
        </a:prstGeom>
        <a:solidFill>
          <a:srgbClr val="002060">
            <a:alpha val="5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>
              <a:latin typeface="KoreanYNSJG2R" panose="02020600000000000000" pitchFamily="18" charset="-127"/>
              <a:ea typeface="KoreanYNSJG2R" panose="02020600000000000000" pitchFamily="18" charset="-127"/>
            </a:rPr>
            <a:t>T</a:t>
          </a:r>
          <a:endParaRPr lang="ko-KR" altLang="en-US" sz="6500" kern="1200" dirty="0">
            <a:latin typeface="KoreanYNSJG2R" panose="02020600000000000000" pitchFamily="18" charset="-127"/>
            <a:ea typeface="KoreanYNSJG2R" panose="02020600000000000000" pitchFamily="18" charset="-127"/>
          </a:endParaRPr>
        </a:p>
      </dsp:txBody>
      <dsp:txXfrm>
        <a:off x="3604462" y="2270482"/>
        <a:ext cx="1496214" cy="14962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69CA1C-E5FC-6440-8529-59DFF4393C20}">
      <dsp:nvSpPr>
        <dsp:cNvPr id="0" name=""/>
        <dsp:cNvSpPr/>
      </dsp:nvSpPr>
      <dsp:spPr>
        <a:xfrm>
          <a:off x="1333980" y="0"/>
          <a:ext cx="4251534" cy="4251534"/>
        </a:xfrm>
        <a:prstGeom prst="diamond">
          <a:avLst/>
        </a:prstGeom>
        <a:solidFill>
          <a:srgbClr val="002060">
            <a:alpha val="2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304BA6-4215-4143-8652-09CF201DE536}">
      <dsp:nvSpPr>
        <dsp:cNvPr id="0" name=""/>
        <dsp:cNvSpPr/>
      </dsp:nvSpPr>
      <dsp:spPr>
        <a:xfrm>
          <a:off x="1737876" y="403895"/>
          <a:ext cx="1658098" cy="1658098"/>
        </a:xfrm>
        <a:prstGeom prst="roundRect">
          <a:avLst/>
        </a:prstGeom>
        <a:solidFill>
          <a:srgbClr val="4472C4">
            <a:alpha val="5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000" kern="1200" dirty="0">
              <a:latin typeface="KoreanYNSJG2R" panose="02020600000000000000" pitchFamily="18" charset="-127"/>
              <a:ea typeface="KoreanYNSJG2R" panose="02020600000000000000" pitchFamily="18" charset="-127"/>
            </a:rPr>
            <a:t>마케팅</a:t>
          </a:r>
        </a:p>
      </dsp:txBody>
      <dsp:txXfrm>
        <a:off x="1818818" y="484837"/>
        <a:ext cx="1496214" cy="1496214"/>
      </dsp:txXfrm>
    </dsp:sp>
    <dsp:sp modelId="{C018A8E1-248B-6E4C-A5A2-E54484705B7A}">
      <dsp:nvSpPr>
        <dsp:cNvPr id="0" name=""/>
        <dsp:cNvSpPr/>
      </dsp:nvSpPr>
      <dsp:spPr>
        <a:xfrm>
          <a:off x="3523520" y="403895"/>
          <a:ext cx="1658098" cy="1658098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000" kern="1200" dirty="0" err="1">
              <a:latin typeface="KoreanYNSJG2R" panose="02020600000000000000" pitchFamily="18" charset="-127"/>
              <a:ea typeface="KoreanYNSJG2R" panose="02020600000000000000" pitchFamily="18" charset="-127"/>
            </a:rPr>
            <a:t>어뷰징</a:t>
          </a:r>
          <a:endParaRPr lang="ko-KR" altLang="en-US" sz="4000" kern="1200" dirty="0">
            <a:latin typeface="KoreanYNSJG2R" panose="02020600000000000000" pitchFamily="18" charset="-127"/>
            <a:ea typeface="KoreanYNSJG2R" panose="02020600000000000000" pitchFamily="18" charset="-127"/>
          </a:endParaRPr>
        </a:p>
      </dsp:txBody>
      <dsp:txXfrm>
        <a:off x="3604462" y="484837"/>
        <a:ext cx="1496214" cy="1496214"/>
      </dsp:txXfrm>
    </dsp:sp>
    <dsp:sp modelId="{D76629DF-FAFF-9140-8173-50BB1A532B99}">
      <dsp:nvSpPr>
        <dsp:cNvPr id="0" name=""/>
        <dsp:cNvSpPr/>
      </dsp:nvSpPr>
      <dsp:spPr>
        <a:xfrm>
          <a:off x="1737876" y="2189540"/>
          <a:ext cx="1658098" cy="1658098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>
              <a:latin typeface="KoreanYNSJG2R" panose="02020600000000000000" pitchFamily="18" charset="-127"/>
              <a:ea typeface="KoreanYNSJG2R" panose="02020600000000000000" pitchFamily="18" charset="-127"/>
            </a:rPr>
            <a:t>도서추천</a:t>
          </a:r>
        </a:p>
      </dsp:txBody>
      <dsp:txXfrm>
        <a:off x="1818818" y="2270482"/>
        <a:ext cx="1496214" cy="1496214"/>
      </dsp:txXfrm>
    </dsp:sp>
    <dsp:sp modelId="{40A7FBF2-B682-6844-BCE3-8BAA8D7B191C}">
      <dsp:nvSpPr>
        <dsp:cNvPr id="0" name=""/>
        <dsp:cNvSpPr/>
      </dsp:nvSpPr>
      <dsp:spPr>
        <a:xfrm>
          <a:off x="3523520" y="2189540"/>
          <a:ext cx="1658098" cy="1658098"/>
        </a:xfrm>
        <a:prstGeom prst="roundRect">
          <a:avLst/>
        </a:prstGeom>
        <a:solidFill>
          <a:srgbClr val="002060">
            <a:alpha val="5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000" kern="1200" dirty="0">
              <a:latin typeface="KoreanYNSJG2R" panose="02020600000000000000" pitchFamily="18" charset="-127"/>
              <a:ea typeface="KoreanYNSJG2R" panose="02020600000000000000" pitchFamily="18" charset="-127"/>
            </a:rPr>
            <a:t>연구</a:t>
          </a:r>
        </a:p>
      </dsp:txBody>
      <dsp:txXfrm>
        <a:off x="3604462" y="2270482"/>
        <a:ext cx="1496214" cy="1496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618C1-2EF0-C240-BC8A-D42DDCF9A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C3F731-BA26-934D-B2C1-04019AA43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66220A-B792-1340-A421-47E38EDE9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184-5C16-134B-9B1B-6FC001D8EB8F}" type="datetimeFigureOut">
              <a:rPr kumimoji="1" lang="ko-Kore-KR" altLang="en-US" smtClean="0"/>
              <a:t>05/06/2023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A6890-85EA-D346-AD3D-35CE2F88E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553696-22F9-7240-AD1C-FC62534B7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2752-FDC4-964C-97AF-9512AB428E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066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416E0-2699-3947-9377-6020FD09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50A08A-F61B-EB48-91DA-8A439E1FF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BD75C-53C6-F845-866D-A42B0457E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184-5C16-134B-9B1B-6FC001D8EB8F}" type="datetimeFigureOut">
              <a:rPr kumimoji="1" lang="ko-Kore-KR" altLang="en-US" smtClean="0"/>
              <a:t>05/06/2023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A1FDD-CAE6-4F40-89BA-C210ACF5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0F48BA-4023-E443-AA81-A129F37C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2752-FDC4-964C-97AF-9512AB428E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778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46F79F-16D7-A241-883A-EC512C205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B19B11-46CA-E842-90CF-A34E3598F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ACE2DB-1C7C-154B-8AF6-FDCED3A81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184-5C16-134B-9B1B-6FC001D8EB8F}" type="datetimeFigureOut">
              <a:rPr kumimoji="1" lang="ko-Kore-KR" altLang="en-US" smtClean="0"/>
              <a:t>05/06/2023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F981BF-6606-1747-AEFE-A7F825873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1A7038-761E-3348-ACF8-3A1BE8873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2752-FDC4-964C-97AF-9512AB428E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923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B4EBB-227C-FD46-B2DE-13694AC7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3B688C-2EC2-B64C-AC3A-77A4D6B63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268B2-C524-3646-93E0-90C4537F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184-5C16-134B-9B1B-6FC001D8EB8F}" type="datetimeFigureOut">
              <a:rPr kumimoji="1" lang="ko-Kore-KR" altLang="en-US" smtClean="0"/>
              <a:t>05/06/2023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484A0-460A-7746-AAEF-69562C89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883F9E-DAB7-6D49-888D-4F0FAC9C0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2752-FDC4-964C-97AF-9512AB428E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759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1A0E1-6EBA-1A46-BDEA-B5AEA4A64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B059E9-0466-9B4B-958B-89BDE50D9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2DFF35-AE45-5D4C-BCB4-EAD37E2B1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184-5C16-134B-9B1B-6FC001D8EB8F}" type="datetimeFigureOut">
              <a:rPr kumimoji="1" lang="ko-Kore-KR" altLang="en-US" smtClean="0"/>
              <a:t>05/06/2023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10F784-0241-4F4C-9F20-E1A1F63ED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2A733-D1AC-F84D-842D-82268E2DF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2752-FDC4-964C-97AF-9512AB428E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044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DF4B2-BFB3-5C48-A8DA-4B64F418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B679A6-2A86-BA44-BB6F-9D403F6A9B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2A95AF-7F1F-9E43-8592-93E477B7C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F2EAAC-304A-1F4F-B2DA-02FFDFE79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184-5C16-134B-9B1B-6FC001D8EB8F}" type="datetimeFigureOut">
              <a:rPr kumimoji="1" lang="ko-Kore-KR" altLang="en-US" smtClean="0"/>
              <a:t>05/06/2023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CE5C99-8BFD-E740-89D3-ED46F7066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7489F3-B008-8E49-AE34-432C339B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2752-FDC4-964C-97AF-9512AB428E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8811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235D3-751E-0040-B635-8589D223F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CA40F3-66F4-C14E-8141-53FD3918F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40F0C9-7D4D-AD45-BD1E-CE5CC6A0F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5282F4-1FF5-3040-A2D6-75024E82B1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548971-C7AA-EB4E-8665-F4A94F5A2B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69098A-8D3F-F04E-83CB-B71201AD3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184-5C16-134B-9B1B-6FC001D8EB8F}" type="datetimeFigureOut">
              <a:rPr kumimoji="1" lang="ko-Kore-KR" altLang="en-US" smtClean="0"/>
              <a:t>05/06/2023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2EBCB9-88E4-F944-A456-1A720C9B7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C99C4A-3ED2-A441-AEE2-4F8012D0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2752-FDC4-964C-97AF-9512AB428E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897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A55EB-A259-0D48-95AE-DFE1D234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AE7BA6-F41F-F546-9B09-3CC85A54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184-5C16-134B-9B1B-6FC001D8EB8F}" type="datetimeFigureOut">
              <a:rPr kumimoji="1" lang="ko-Kore-KR" altLang="en-US" smtClean="0"/>
              <a:t>05/06/2023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1640B9-8F3F-EF49-84FF-9A52A865B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F0AA8E-2DE1-3F41-A434-EBFBB385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2752-FDC4-964C-97AF-9512AB428E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6523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952736-6725-7D44-BEB8-6A8DFD01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184-5C16-134B-9B1B-6FC001D8EB8F}" type="datetimeFigureOut">
              <a:rPr kumimoji="1" lang="ko-Kore-KR" altLang="en-US" smtClean="0"/>
              <a:t>05/06/2023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6E4DCE-58B8-0E44-8277-B98959FA8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8B184C-6DED-E24E-9DE3-1DDA11217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2752-FDC4-964C-97AF-9512AB428E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5105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0B95B-B9D8-454E-837D-9C35A5767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BC69B-A695-D24B-8357-4C7DB50E3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6276FB-7FBA-7948-9A8A-2131F1264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7926CA-DE54-FF44-98A0-58BEB056D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184-5C16-134B-9B1B-6FC001D8EB8F}" type="datetimeFigureOut">
              <a:rPr kumimoji="1" lang="ko-Kore-KR" altLang="en-US" smtClean="0"/>
              <a:t>05/06/2023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23BF-00F0-FD4C-B2C7-1FDAE35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E1C74E-00E7-8640-9FC5-FDA99D66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2752-FDC4-964C-97AF-9512AB428E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5841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6B2C9E-8A3E-694A-992B-6BA1B6E14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E11AB9-1775-214C-AFFD-CF2D922DDE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F23EF8-44F8-8247-BA3D-793B15052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73D7F2-D09E-8E4B-BE9A-50C4322DA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184-5C16-134B-9B1B-6FC001D8EB8F}" type="datetimeFigureOut">
              <a:rPr kumimoji="1" lang="ko-Kore-KR" altLang="en-US" smtClean="0"/>
              <a:t>05/06/2023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471751-4F66-5040-BAF2-D608EEEDE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04102-9258-B345-A34E-673127745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2752-FDC4-964C-97AF-9512AB428E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3934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9947F5-C879-5249-8383-6F8C7E1DC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F04C66-BE5A-6943-A60D-60DA270C3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ED791B-BFE0-7A4B-A470-7BAB7D6E8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2A184-5C16-134B-9B1B-6FC001D8EB8F}" type="datetimeFigureOut">
              <a:rPr kumimoji="1" lang="ko-Kore-KR" altLang="en-US" smtClean="0"/>
              <a:t>05/06/2023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F75699-B41A-A94E-89C8-50DCEFC08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634AB7-0B9B-A24C-9ECF-08395E78E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62752-FDC4-964C-97AF-9512AB428E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0631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075055" y="2058852"/>
            <a:ext cx="6344648" cy="983887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6000" dirty="0">
                <a:solidFill>
                  <a:srgbClr val="002060"/>
                </a:solidFill>
                <a:latin typeface="KoreanYNSJG2R" charset="0"/>
                <a:ea typeface="KoreanYNSJG2R" charset="0"/>
              </a:rPr>
              <a:t>AI 기업 기술 동향 </a:t>
            </a:r>
            <a:endParaRPr lang="ko-KR" altLang="en-US" sz="3200" dirty="0">
              <a:solidFill>
                <a:schemeClr val="accent1">
                  <a:lumMod val="50000"/>
                </a:schemeClr>
              </a:solidFill>
              <a:latin typeface="KoreanYNSJG2R" charset="0"/>
              <a:ea typeface="KoreanYNSJG2R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DC5FCD-703A-9A41-9622-A6B0B449F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4420" y="4561659"/>
            <a:ext cx="9144635" cy="142113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포스코 AI 빅데이터 아카데미</a:t>
            </a:r>
          </a:p>
          <a:p>
            <a:pPr marL="0" indent="0" algn="l" latinLnBrk="0">
              <a:buFontTx/>
              <a:buNone/>
            </a:pPr>
            <a:endParaRPr lang="ko-KR" altLang="en-US" sz="1100" dirty="0">
              <a:solidFill>
                <a:schemeClr val="accent1">
                  <a:lumMod val="50000"/>
                </a:schemeClr>
              </a:solidFill>
              <a:latin typeface="KoreanYNSJG2R" charset="0"/>
              <a:ea typeface="KoreanYNSJG2R" charset="0"/>
            </a:endParaRPr>
          </a:p>
          <a:p>
            <a:pPr marL="0" indent="0" algn="l" latinLnBrk="0">
              <a:buFontTx/>
              <a:buNone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B4 </a:t>
            </a:r>
            <a:r>
              <a:rPr lang="ko-KR" altLang="en-US" sz="2000" dirty="0" err="1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권유빈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, </a:t>
            </a:r>
            <a:r>
              <a:rPr lang="ko-KR" altLang="en-US" sz="2000" dirty="0" err="1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김금주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,</a:t>
            </a:r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 </a:t>
            </a:r>
            <a:r>
              <a:rPr lang="ko-KR" altLang="en-US" sz="2000" dirty="0" err="1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김미려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,</a:t>
            </a:r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 </a:t>
            </a:r>
            <a:r>
              <a:rPr lang="ko-KR" altLang="en-US" sz="2000" dirty="0" err="1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송하림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,</a:t>
            </a:r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 유정원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,</a:t>
            </a:r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 </a:t>
            </a:r>
            <a:r>
              <a:rPr lang="ko-KR" altLang="en-US" sz="2000" dirty="0" err="1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장래원</a:t>
            </a:r>
            <a:endParaRPr lang="ko-KR" altLang="en-US" sz="2000" dirty="0">
              <a:latin typeface="KoreanYNSJG2R" charset="0"/>
              <a:ea typeface="KoreanYNSJG2R" charset="0"/>
            </a:endParaRPr>
          </a:p>
          <a:p>
            <a:pPr marL="0" indent="0" algn="l" latinLnBrk="0">
              <a:buFontTx/>
              <a:buNone/>
            </a:pPr>
            <a:endParaRPr lang="ko-KR" altLang="en-US" sz="1600" dirty="0">
              <a:latin typeface="KoreanYNSJG2R" charset="0"/>
              <a:ea typeface="KoreanYNSJG2R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91B28E-CC93-B740-B94B-338143C6B746}"/>
              </a:ext>
            </a:extLst>
          </p:cNvPr>
          <p:cNvSpPr/>
          <p:nvPr/>
        </p:nvSpPr>
        <p:spPr>
          <a:xfrm>
            <a:off x="10395585" y="0"/>
            <a:ext cx="179641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1CBB9C-97F8-3644-B8EE-D3CB54326E89}"/>
              </a:ext>
            </a:extLst>
          </p:cNvPr>
          <p:cNvSpPr/>
          <p:nvPr/>
        </p:nvSpPr>
        <p:spPr>
          <a:xfrm>
            <a:off x="10219055" y="0"/>
            <a:ext cx="1765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968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585" y="0"/>
            <a:ext cx="179641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D503EF-A89B-B44D-9748-0DBE66463FCD}"/>
              </a:ext>
            </a:extLst>
          </p:cNvPr>
          <p:cNvSpPr/>
          <p:nvPr/>
        </p:nvSpPr>
        <p:spPr>
          <a:xfrm>
            <a:off x="10395585" y="2066925"/>
            <a:ext cx="1796415" cy="68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C3B5A-21B0-E44C-8477-F7740B3AC16B}"/>
              </a:ext>
            </a:extLst>
          </p:cNvPr>
          <p:cNvSpPr txBox="1"/>
          <p:nvPr/>
        </p:nvSpPr>
        <p:spPr>
          <a:xfrm>
            <a:off x="10395585" y="222694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2. </a:t>
            </a:r>
            <a:r>
              <a:rPr kumimoji="1" lang="ko-KR" altLang="en-US" dirty="0" err="1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가비아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0A38FD-1A5D-714F-A1F2-AA39482A36A4}"/>
              </a:ext>
            </a:extLst>
          </p:cNvPr>
          <p:cNvSpPr/>
          <p:nvPr/>
        </p:nvSpPr>
        <p:spPr>
          <a:xfrm>
            <a:off x="10219055" y="0"/>
            <a:ext cx="1765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33705" y="208280"/>
            <a:ext cx="8482965" cy="23882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dirty="0" smtClean="0">
                <a:solidFill>
                  <a:srgbClr val="002060"/>
                </a:solidFill>
                <a:latin typeface="KoreanYNSJG2R" charset="0"/>
                <a:ea typeface="KoreanYNSJG2R" charset="0"/>
              </a:rPr>
              <a:t>2. </a:t>
            </a:r>
            <a:r>
              <a:rPr lang="ko-KR" altLang="en-US" dirty="0" err="1" smtClean="0">
                <a:solidFill>
                  <a:srgbClr val="002060"/>
                </a:solidFill>
                <a:latin typeface="KoreanYNSJG2R" charset="0"/>
                <a:ea typeface="KoreanYNSJG2R" charset="0"/>
              </a:rPr>
              <a:t>가비아</a:t>
            </a:r>
            <a:endParaRPr lang="ko-KR" altLang="en-US" sz="4400" dirty="0">
              <a:solidFill>
                <a:srgbClr val="002060"/>
              </a:solidFill>
              <a:latin typeface="KoreanYNSJG2R" charset="0"/>
              <a:ea typeface="KoreanYNSJG2R" charset="0"/>
            </a:endParaRPr>
          </a:p>
        </p:txBody>
      </p:sp>
      <p:pic>
        <p:nvPicPr>
          <p:cNvPr id="6146" name="Picture 2" descr="http://cdn.itdaily.kr/news/photo/202305/213804_217296_1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9" b="53071"/>
          <a:stretch/>
        </p:blipFill>
        <p:spPr bwMode="auto">
          <a:xfrm>
            <a:off x="2238401" y="2066925"/>
            <a:ext cx="5652168" cy="246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89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585" y="0"/>
            <a:ext cx="179641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D503EF-A89B-B44D-9748-0DBE66463FCD}"/>
              </a:ext>
            </a:extLst>
          </p:cNvPr>
          <p:cNvSpPr/>
          <p:nvPr/>
        </p:nvSpPr>
        <p:spPr>
          <a:xfrm>
            <a:off x="10395585" y="2066925"/>
            <a:ext cx="1796415" cy="68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C3B5A-21B0-E44C-8477-F7740B3AC16B}"/>
              </a:ext>
            </a:extLst>
          </p:cNvPr>
          <p:cNvSpPr txBox="1"/>
          <p:nvPr/>
        </p:nvSpPr>
        <p:spPr>
          <a:xfrm>
            <a:off x="10395585" y="222694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2. </a:t>
            </a:r>
            <a:r>
              <a:rPr kumimoji="1" lang="ko-KR" altLang="en-US" dirty="0" err="1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가비아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0A38FD-1A5D-714F-A1F2-AA39482A36A4}"/>
              </a:ext>
            </a:extLst>
          </p:cNvPr>
          <p:cNvSpPr/>
          <p:nvPr/>
        </p:nvSpPr>
        <p:spPr>
          <a:xfrm>
            <a:off x="10219055" y="0"/>
            <a:ext cx="1765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33705" y="208280"/>
            <a:ext cx="8482965" cy="23882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4400" dirty="0">
                <a:solidFill>
                  <a:srgbClr val="002060"/>
                </a:solidFill>
                <a:latin typeface="KoreanYNSJG2R" charset="0"/>
                <a:ea typeface="KoreanYNSJG2R" charset="0"/>
              </a:rPr>
              <a:t>기업 분석    </a:t>
            </a:r>
          </a:p>
          <a:p>
            <a:pPr marL="0" indent="0" latinLnBrk="0">
              <a:buFontTx/>
              <a:buNone/>
            </a:pPr>
            <a:r>
              <a:rPr lang="ko-KR" altLang="en-US" sz="2000" b="1" dirty="0" err="1" smtClean="0">
                <a:solidFill>
                  <a:srgbClr val="0611F2"/>
                </a:solidFill>
                <a:latin typeface="KoreanYNSJG2R" charset="0"/>
                <a:ea typeface="KoreanYNSJG2R" charset="0"/>
              </a:rPr>
              <a:t>Gabia</a:t>
            </a:r>
            <a:r>
              <a:rPr lang="ko-KR" altLang="en-US" sz="2000" b="1" dirty="0" smtClean="0">
                <a:solidFill>
                  <a:srgbClr val="0611F2"/>
                </a:solidFill>
                <a:latin typeface="KoreanYNSJG2R" charset="0"/>
                <a:ea typeface="KoreanYNSJG2R" charset="0"/>
              </a:rPr>
              <a:t> </a:t>
            </a:r>
            <a:r>
              <a:rPr lang="ko-KR" alt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KoreanYNSJG2R" charset="0"/>
                <a:ea typeface="KoreanYNSJG2R" charset="0"/>
              </a:rPr>
              <a:t>[1998년 설립]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KoreanYNSJG2R" charset="0"/>
              <a:ea typeface="KoreanYNSJG2R" charset="0"/>
            </a:endParaRPr>
          </a:p>
        </p:txBody>
      </p:sp>
      <p:pic>
        <p:nvPicPr>
          <p:cNvPr id="11" name="그림 31" descr="/Users/halimpaul/Library/Group Containers/L48J367XN4.com.infraware.PolarisOffice/EngineTemp/19670/fImage19325914685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" y="1457325"/>
            <a:ext cx="9233535" cy="5215255"/>
          </a:xfrm>
          <a:prstGeom prst="rect">
            <a:avLst/>
          </a:prstGeom>
          <a:noFill/>
        </p:spPr>
      </p:pic>
      <p:pic>
        <p:nvPicPr>
          <p:cNvPr id="13" name="Picture 2" descr="http://cdn.itdaily.kr/news/photo/202305/213804_217296_13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7237" r="10027" b="54968"/>
          <a:stretch/>
        </p:blipFill>
        <p:spPr bwMode="auto">
          <a:xfrm>
            <a:off x="8630243" y="142240"/>
            <a:ext cx="1500547" cy="62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62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585" y="0"/>
            <a:ext cx="179641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5EB2E1-A80A-604A-A753-2879F5D071FA}"/>
              </a:ext>
            </a:extLst>
          </p:cNvPr>
          <p:cNvSpPr/>
          <p:nvPr/>
        </p:nvSpPr>
        <p:spPr>
          <a:xfrm>
            <a:off x="10219055" y="0"/>
            <a:ext cx="1765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29590" y="344805"/>
            <a:ext cx="8325485" cy="23882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4400" dirty="0">
                <a:solidFill>
                  <a:srgbClr val="003A9A"/>
                </a:solidFill>
                <a:latin typeface="KoreanYNSJG2R" charset="0"/>
                <a:ea typeface="KoreanYNSJG2R" charset="0"/>
              </a:rPr>
              <a:t>주요 사업</a:t>
            </a:r>
            <a:r>
              <a:rPr lang="ko-KR" altLang="en-US" sz="4400" dirty="0">
                <a:solidFill>
                  <a:schemeClr val="accent5">
                    <a:lumMod val="75000"/>
                    <a:lumOff val="0"/>
                  </a:schemeClr>
                </a:solidFill>
                <a:latin typeface="KoreanYNSJG2R" charset="0"/>
                <a:ea typeface="KoreanYNSJG2R" charset="0"/>
              </a:rPr>
              <a:t> </a:t>
            </a:r>
            <a:r>
              <a:rPr lang="ko-KR" altLang="en-US" sz="2400" dirty="0">
                <a:solidFill>
                  <a:schemeClr val="accent5">
                    <a:lumMod val="75000"/>
                    <a:lumOff val="0"/>
                  </a:schemeClr>
                </a:solidFill>
                <a:latin typeface="KoreanYNSJG2R" charset="0"/>
                <a:ea typeface="KoreanYNSJG2R" charset="0"/>
              </a:rPr>
              <a:t>- 기업 비즈니스를 위한 통합 IT 서비스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ACA67D-C506-EB49-943E-1ABA8842BDE1}"/>
              </a:ext>
            </a:extLst>
          </p:cNvPr>
          <p:cNvSpPr txBox="1"/>
          <p:nvPr/>
        </p:nvSpPr>
        <p:spPr>
          <a:xfrm>
            <a:off x="1014095" y="2915920"/>
            <a:ext cx="84328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이미지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055792-EC45-1C47-B383-924995BDCB35}"/>
              </a:ext>
            </a:extLst>
          </p:cNvPr>
          <p:cNvSpPr txBox="1"/>
          <p:nvPr/>
        </p:nvSpPr>
        <p:spPr>
          <a:xfrm>
            <a:off x="4182110" y="2912110"/>
            <a:ext cx="84328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이미지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CAA9BD-8665-0940-A91E-BF1BC389B51C}"/>
              </a:ext>
            </a:extLst>
          </p:cNvPr>
          <p:cNvSpPr txBox="1"/>
          <p:nvPr/>
        </p:nvSpPr>
        <p:spPr>
          <a:xfrm>
            <a:off x="7382510" y="2935605"/>
            <a:ext cx="84328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이미지</a:t>
            </a:r>
          </a:p>
        </p:txBody>
      </p:sp>
      <p:pic>
        <p:nvPicPr>
          <p:cNvPr id="17" name="그림 32" descr="/Users/halimpaul/Library/Group Containers/L48J367XN4.com.infraware.PolarisOffice/EngineTemp/19670/fImage190447147996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5" b="-7705"/>
          <a:stretch>
            <a:fillRect/>
          </a:stretch>
        </p:blipFill>
        <p:spPr>
          <a:xfrm>
            <a:off x="584200" y="1238250"/>
            <a:ext cx="9105265" cy="5414645"/>
          </a:xfrm>
          <a:prstGeom prst="rect">
            <a:avLst/>
          </a:prstGeom>
          <a:noFill/>
          <a:ln w="0" cap="flat" cmpd="sng">
            <a:prstDash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D503EF-A89B-B44D-9748-0DBE66463FCD}"/>
              </a:ext>
            </a:extLst>
          </p:cNvPr>
          <p:cNvSpPr/>
          <p:nvPr/>
        </p:nvSpPr>
        <p:spPr>
          <a:xfrm>
            <a:off x="10395585" y="2066925"/>
            <a:ext cx="1796415" cy="68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3C3B5A-21B0-E44C-8477-F7740B3AC16B}"/>
              </a:ext>
            </a:extLst>
          </p:cNvPr>
          <p:cNvSpPr txBox="1"/>
          <p:nvPr/>
        </p:nvSpPr>
        <p:spPr>
          <a:xfrm>
            <a:off x="10395585" y="222694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2. </a:t>
            </a:r>
            <a:r>
              <a:rPr kumimoji="1" lang="ko-KR" altLang="en-US" dirty="0" err="1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가비아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pic>
        <p:nvPicPr>
          <p:cNvPr id="18" name="Picture 2" descr="http://cdn.itdaily.kr/news/photo/202305/213804_217296_13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7237" r="10027" b="54968"/>
          <a:stretch/>
        </p:blipFill>
        <p:spPr bwMode="auto">
          <a:xfrm>
            <a:off x="8630243" y="142240"/>
            <a:ext cx="1500547" cy="62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1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10395585" y="0"/>
            <a:ext cx="1797050" cy="685863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10219055" y="0"/>
            <a:ext cx="177165" cy="6858635"/>
          </a:xfrm>
          <a:prstGeom prst="rect">
            <a:avLst/>
          </a:prstGeom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1" name="도형 35"/>
          <p:cNvSpPr>
            <a:spLocks/>
          </p:cNvSpPr>
          <p:nvPr/>
        </p:nvSpPr>
        <p:spPr>
          <a:xfrm>
            <a:off x="396240" y="321945"/>
            <a:ext cx="2731135" cy="7600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800" b="1">
                <a:latin typeface="나눔고딕" charset="0"/>
                <a:ea typeface="나눔고딕" charset="0"/>
              </a:rPr>
              <a:t>SWOT 분석</a:t>
            </a:r>
            <a:endParaRPr lang="ko-KR" altLang="en-US" sz="2800" b="1">
              <a:latin typeface="나눔고딕" charset="0"/>
              <a:ea typeface="나눔고딕" charset="0"/>
            </a:endParaRPr>
          </a:p>
        </p:txBody>
      </p:sp>
      <p:sp>
        <p:nvSpPr>
          <p:cNvPr id="12" name="도형 36"/>
          <p:cNvSpPr>
            <a:spLocks/>
          </p:cNvSpPr>
          <p:nvPr/>
        </p:nvSpPr>
        <p:spPr>
          <a:xfrm>
            <a:off x="276860" y="1272540"/>
            <a:ext cx="4845685" cy="2628265"/>
          </a:xfrm>
          <a:prstGeom prst="rect">
            <a:avLst/>
          </a:prstGeom>
          <a:solidFill>
            <a:srgbClr val="B4C6E7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hangingPunct="1"/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자체</a:t>
            </a:r>
            <a:r>
              <a:rPr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개발한</a:t>
            </a:r>
            <a:r>
              <a:rPr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클라우드를</a:t>
            </a:r>
            <a:r>
              <a:rPr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10년간 </a:t>
            </a:r>
            <a:r>
              <a:rPr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운영해옴</a:t>
            </a:r>
            <a:r>
              <a:rPr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클라우드부터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레거시까지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IT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인프라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분야에서</a:t>
            </a:r>
            <a:endParaRPr lang="ko-KR" altLang="en-US" sz="18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축적한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노하우를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강점으로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국내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하이브리드</a:t>
            </a:r>
            <a:endParaRPr lang="ko-KR" altLang="en-US" sz="18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클라우드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수요에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부응할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계획</a:t>
            </a:r>
            <a:endParaRPr lang="ko-KR" altLang="en-US" sz="18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인프라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운영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보안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등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클라우드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전반을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아우르는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통합서비스</a:t>
            </a:r>
            <a:endParaRPr lang="ko-KR" altLang="en-US" sz="18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3" name="텍스트 상자 39"/>
          <p:cNvSpPr txBox="1">
            <a:spLocks/>
          </p:cNvSpPr>
          <p:nvPr/>
        </p:nvSpPr>
        <p:spPr>
          <a:xfrm>
            <a:off x="1331595" y="2654935"/>
            <a:ext cx="2735308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3600" dirty="0">
                <a:solidFill>
                  <a:schemeClr val="accent5"/>
                </a:solidFill>
                <a:latin typeface="배달의민족 주아 OTF" charset="0"/>
                <a:ea typeface="배달의민족 주아 OTF" charset="0"/>
              </a:rPr>
              <a:t>STRENGTH</a:t>
            </a:r>
            <a:endParaRPr lang="ko-KR" altLang="en-US" sz="3600" dirty="0">
              <a:solidFill>
                <a:schemeClr val="accent5"/>
              </a:solidFill>
              <a:latin typeface="배달의민족 주아 OTF" charset="0"/>
              <a:ea typeface="배달의민족 주아 OTF" charset="0"/>
            </a:endParaRPr>
          </a:p>
        </p:txBody>
      </p:sp>
      <p:sp>
        <p:nvSpPr>
          <p:cNvPr id="14" name="도형 40"/>
          <p:cNvSpPr>
            <a:spLocks/>
          </p:cNvSpPr>
          <p:nvPr/>
        </p:nvSpPr>
        <p:spPr>
          <a:xfrm>
            <a:off x="5254625" y="1275715"/>
            <a:ext cx="4845685" cy="2628265"/>
          </a:xfrm>
          <a:prstGeom prst="rect">
            <a:avLst/>
          </a:prstGeom>
          <a:solidFill>
            <a:srgbClr val="B4C6E7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hangingPunct="1"/>
            <a:r>
              <a:rPr sz="1800">
                <a:solidFill>
                  <a:schemeClr val="tx1"/>
                </a:solidFill>
                <a:latin typeface="나눔고딕" charset="0"/>
                <a:ea typeface="나눔고딕" charset="0"/>
              </a:rPr>
              <a:t>코로나 19의 영향으로 모든 것을 비대면으로</a:t>
            </a:r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solidFill>
                  <a:schemeClr val="tx1"/>
                </a:solidFill>
                <a:latin typeface="나눔고딕" charset="0"/>
                <a:ea typeface="나눔고딕" charset="0"/>
              </a:rPr>
              <a:t>해결하려는 사람들의 생활패턴 변화</a:t>
            </a:r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solidFill>
                  <a:schemeClr val="tx1"/>
                </a:solidFill>
                <a:latin typeface="나눔고딕" charset="0"/>
                <a:ea typeface="나눔고딕" charset="0"/>
              </a:rPr>
              <a:t>공공, 교육, 금융 시장에서의 사업 확장</a:t>
            </a:r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solidFill>
                  <a:schemeClr val="tx1"/>
                </a:solidFill>
                <a:latin typeface="나눔고딕" charset="0"/>
                <a:ea typeface="나눔고딕" charset="0"/>
              </a:rPr>
              <a:t>국내 중소 SaaS 업체들과 대형 IaaS 사업자의 </a:t>
            </a:r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solidFill>
                  <a:schemeClr val="tx1"/>
                </a:solidFill>
                <a:latin typeface="나눔고딕" charset="0"/>
                <a:ea typeface="나눔고딕" charset="0"/>
              </a:rPr>
              <a:t>동반 글로벌 진출 시도</a:t>
            </a:r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텍스트 상자 41"/>
          <p:cNvSpPr txBox="1">
            <a:spLocks/>
          </p:cNvSpPr>
          <p:nvPr/>
        </p:nvSpPr>
        <p:spPr>
          <a:xfrm>
            <a:off x="5686425" y="2595245"/>
            <a:ext cx="39897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3600">
                <a:solidFill>
                  <a:schemeClr val="accent5"/>
                </a:solidFill>
                <a:latin typeface="배달의민족 주아 OTF" charset="0"/>
                <a:ea typeface="배달의민족 주아 OTF" charset="0"/>
              </a:rPr>
              <a:t>OPPORTUNITIES</a:t>
            </a:r>
            <a:endParaRPr lang="ko-KR" altLang="en-US" sz="3600">
              <a:solidFill>
                <a:schemeClr val="accent5"/>
              </a:solidFill>
              <a:latin typeface="배달의민족 주아 OTF" charset="0"/>
              <a:ea typeface="배달의민족 주아 OTF" charset="0"/>
            </a:endParaRPr>
          </a:p>
        </p:txBody>
      </p:sp>
      <p:sp>
        <p:nvSpPr>
          <p:cNvPr id="16" name="도형 42"/>
          <p:cNvSpPr>
            <a:spLocks/>
          </p:cNvSpPr>
          <p:nvPr/>
        </p:nvSpPr>
        <p:spPr>
          <a:xfrm>
            <a:off x="273050" y="4006214"/>
            <a:ext cx="4845685" cy="2628265"/>
          </a:xfrm>
          <a:prstGeom prst="rect">
            <a:avLst/>
          </a:prstGeom>
          <a:solidFill>
            <a:srgbClr val="B4C6E7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hangingPunct="1"/>
            <a:r>
              <a:rPr sz="1800">
                <a:solidFill>
                  <a:schemeClr val="tx1"/>
                </a:solidFill>
                <a:latin typeface="나눔고딕" charset="0"/>
                <a:ea typeface="나눔고딕" charset="0"/>
              </a:rPr>
              <a:t>기술 등의 측면에서 외국계 업체 대비 약한 경쟁력</a:t>
            </a:r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7" name="텍스트 상자 43"/>
          <p:cNvSpPr txBox="1">
            <a:spLocks/>
          </p:cNvSpPr>
          <p:nvPr/>
        </p:nvSpPr>
        <p:spPr>
          <a:xfrm>
            <a:off x="1327785" y="5388610"/>
            <a:ext cx="2834912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3600" dirty="0">
                <a:solidFill>
                  <a:schemeClr val="accent5"/>
                </a:solidFill>
                <a:latin typeface="배달의민족 주아 OTF" charset="0"/>
                <a:ea typeface="배달의민족 주아 OTF" charset="0"/>
              </a:rPr>
              <a:t>WEAKNESS</a:t>
            </a:r>
            <a:endParaRPr lang="ko-KR" altLang="en-US" sz="3600" dirty="0">
              <a:solidFill>
                <a:schemeClr val="accent5"/>
              </a:solidFill>
              <a:latin typeface="배달의민족 주아 OTF" charset="0"/>
              <a:ea typeface="배달의민족 주아 OTF" charset="0"/>
            </a:endParaRPr>
          </a:p>
        </p:txBody>
      </p:sp>
      <p:sp>
        <p:nvSpPr>
          <p:cNvPr id="18" name="도형 44"/>
          <p:cNvSpPr>
            <a:spLocks/>
          </p:cNvSpPr>
          <p:nvPr/>
        </p:nvSpPr>
        <p:spPr>
          <a:xfrm>
            <a:off x="5250815" y="4009389"/>
            <a:ext cx="4845685" cy="2628265"/>
          </a:xfrm>
          <a:prstGeom prst="rect">
            <a:avLst/>
          </a:prstGeom>
          <a:solidFill>
            <a:srgbClr val="B4C6E7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hangingPunct="1"/>
            <a:r>
              <a:rPr sz="1800">
                <a:solidFill>
                  <a:schemeClr val="tx1"/>
                </a:solidFill>
                <a:latin typeface="나눔고딕" charset="0"/>
                <a:ea typeface="나눔고딕" charset="0"/>
              </a:rPr>
              <a:t>전 세계 빅테크 기업인 아마존, MS, 구글 등과 치열한 경쟁을 지속해야함.</a:t>
            </a:r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solidFill>
                  <a:schemeClr val="tx1"/>
                </a:solidFill>
                <a:latin typeface="나눔고딕" charset="0"/>
                <a:ea typeface="나눔고딕" charset="0"/>
              </a:rPr>
              <a:t>그 외 후발주자들이 현재 무서운 속도로 성장하며 시장에 진입하고 있기 때문에 경쟁력을 가지기 위해 많은 노력이 필요.</a:t>
            </a:r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9" name="텍스트 상자 45"/>
          <p:cNvSpPr txBox="1">
            <a:spLocks/>
          </p:cNvSpPr>
          <p:nvPr/>
        </p:nvSpPr>
        <p:spPr>
          <a:xfrm>
            <a:off x="6250305" y="5480685"/>
            <a:ext cx="260794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3600">
                <a:solidFill>
                  <a:schemeClr val="accent5"/>
                </a:solidFill>
                <a:latin typeface="배달의민족 주아 OTF" charset="0"/>
                <a:ea typeface="배달의민족 주아 OTF" charset="0"/>
              </a:rPr>
              <a:t>THREATS</a:t>
            </a:r>
            <a:endParaRPr lang="ko-KR" altLang="en-US" sz="3600">
              <a:solidFill>
                <a:schemeClr val="accent5"/>
              </a:solidFill>
              <a:latin typeface="배달의민족 주아 OTF" charset="0"/>
              <a:ea typeface="배달의민족 주아 OTF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D503EF-A89B-B44D-9748-0DBE66463FCD}"/>
              </a:ext>
            </a:extLst>
          </p:cNvPr>
          <p:cNvSpPr/>
          <p:nvPr/>
        </p:nvSpPr>
        <p:spPr>
          <a:xfrm>
            <a:off x="10395585" y="2066925"/>
            <a:ext cx="1796415" cy="68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3C3B5A-21B0-E44C-8477-F7740B3AC16B}"/>
              </a:ext>
            </a:extLst>
          </p:cNvPr>
          <p:cNvSpPr txBox="1"/>
          <p:nvPr/>
        </p:nvSpPr>
        <p:spPr>
          <a:xfrm>
            <a:off x="10395585" y="222694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2. </a:t>
            </a:r>
            <a:r>
              <a:rPr kumimoji="1" lang="ko-KR" altLang="en-US" dirty="0" err="1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가비아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pic>
        <p:nvPicPr>
          <p:cNvPr id="22" name="Picture 2" descr="http://cdn.itdaily.kr/news/photo/202305/213804_217296_1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7237" r="10027" b="54968"/>
          <a:stretch/>
        </p:blipFill>
        <p:spPr bwMode="auto">
          <a:xfrm>
            <a:off x="8630243" y="142240"/>
            <a:ext cx="1500547" cy="62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41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585" y="0"/>
            <a:ext cx="179641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0A38FD-1A5D-714F-A1F2-AA39482A36A4}"/>
              </a:ext>
            </a:extLst>
          </p:cNvPr>
          <p:cNvSpPr/>
          <p:nvPr/>
        </p:nvSpPr>
        <p:spPr>
          <a:xfrm>
            <a:off x="10219055" y="0"/>
            <a:ext cx="1765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33705" y="208280"/>
            <a:ext cx="8482965" cy="23882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dirty="0">
                <a:solidFill>
                  <a:srgbClr val="002060"/>
                </a:solidFill>
                <a:latin typeface="KoreanYNSJG2R" charset="0"/>
                <a:ea typeface="KoreanYNSJG2R" charset="0"/>
              </a:rPr>
              <a:t>3</a:t>
            </a:r>
            <a:r>
              <a:rPr lang="en-US" altLang="ko-KR" dirty="0" smtClean="0">
                <a:solidFill>
                  <a:srgbClr val="002060"/>
                </a:solidFill>
                <a:latin typeface="KoreanYNSJG2R" charset="0"/>
                <a:ea typeface="KoreanYNSJG2R" charset="0"/>
              </a:rPr>
              <a:t>. </a:t>
            </a:r>
            <a:r>
              <a:rPr lang="ko-KR" altLang="en-US" dirty="0" smtClean="0">
                <a:solidFill>
                  <a:srgbClr val="002060"/>
                </a:solidFill>
                <a:latin typeface="KoreanYNSJG2R" charset="0"/>
                <a:ea typeface="KoreanYNSJG2R" charset="0"/>
              </a:rPr>
              <a:t>리디</a:t>
            </a:r>
            <a:endParaRPr lang="ko-KR" altLang="en-US" sz="4400" dirty="0">
              <a:solidFill>
                <a:srgbClr val="002060"/>
              </a:solidFill>
              <a:latin typeface="KoreanYNSJG2R" charset="0"/>
              <a:ea typeface="KoreanYNSJG2R" charset="0"/>
            </a:endParaRPr>
          </a:p>
        </p:txBody>
      </p:sp>
      <p:pic>
        <p:nvPicPr>
          <p:cNvPr id="1026" name="Picture 2" descr="리디, 2021년 매출 2,000억 돌파…사상 최대 실적 달성 - 리디주식회사 RIDI Corpor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8" t="30651" r="18479" b="29349"/>
          <a:stretch/>
        </p:blipFill>
        <p:spPr bwMode="auto">
          <a:xfrm>
            <a:off x="4337260" y="2648510"/>
            <a:ext cx="3728056" cy="145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6842" y1="33942" x2="37293" y2="66819"/>
                        <a14:foregroundMark x1="47669" y1="38965" x2="53985" y2="54947"/>
                        <a14:foregroundMark x1="35338" y1="31963" x2="58045" y2="30898"/>
                        <a14:foregroundMark x1="34737" y1="28463" x2="53534" y2="27397"/>
                        <a14:foregroundMark x1="60000" y1="30441" x2="66316" y2="44444"/>
                        <a14:foregroundMark x1="58947" y1="43836" x2="56541" y2="57382"/>
                        <a14:foregroundMark x1="51579" y1="58295" x2="62857" y2="773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0076" y="2675697"/>
            <a:ext cx="1395058" cy="137827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7726CC0-E0FB-E94D-9595-EC5089301C14}"/>
              </a:ext>
            </a:extLst>
          </p:cNvPr>
          <p:cNvGrpSpPr/>
          <p:nvPr/>
        </p:nvGrpSpPr>
        <p:grpSpPr>
          <a:xfrm>
            <a:off x="10395284" y="2756232"/>
            <a:ext cx="1796716" cy="689058"/>
            <a:chOff x="10395284" y="2067174"/>
            <a:chExt cx="1796716" cy="68905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C20A0C2-DC14-6343-9112-F7778977052A}"/>
                </a:ext>
              </a:extLst>
            </p:cNvPr>
            <p:cNvSpPr/>
            <p:nvPr/>
          </p:nvSpPr>
          <p:spPr>
            <a:xfrm>
              <a:off x="10395284" y="2067174"/>
              <a:ext cx="1796716" cy="689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57A196-BF52-5B42-8E74-56C4E56E64E7}"/>
                </a:ext>
              </a:extLst>
            </p:cNvPr>
            <p:cNvSpPr txBox="1"/>
            <p:nvPr/>
          </p:nvSpPr>
          <p:spPr>
            <a:xfrm>
              <a:off x="10395284" y="222703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ore-KR" altLang="en-US" dirty="0">
                <a:latin typeface="KoreanYNSJG2R" panose="02020600000000000000" pitchFamily="18" charset="-127"/>
                <a:ea typeface="KoreanYNSJG2R" panose="02020600000000000000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60709A1-2741-B69B-02F3-BC6082EB84A1}"/>
              </a:ext>
            </a:extLst>
          </p:cNvPr>
          <p:cNvSpPr txBox="1"/>
          <p:nvPr/>
        </p:nvSpPr>
        <p:spPr>
          <a:xfrm>
            <a:off x="10472861" y="288970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3. </a:t>
            </a:r>
            <a:r>
              <a:rPr kumimoji="1" lang="ko-KR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리디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85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284" y="0"/>
            <a:ext cx="1796716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9BB446-5C71-1D41-B91E-EBB219E585F5}"/>
              </a:ext>
            </a:extLst>
          </p:cNvPr>
          <p:cNvSpPr/>
          <p:nvPr/>
        </p:nvSpPr>
        <p:spPr>
          <a:xfrm>
            <a:off x="10218820" y="0"/>
            <a:ext cx="17646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E5FC9905-3761-8046-AF5A-52C604A4ECF6}"/>
              </a:ext>
            </a:extLst>
          </p:cNvPr>
          <p:cNvSpPr txBox="1">
            <a:spLocks/>
          </p:cNvSpPr>
          <p:nvPr/>
        </p:nvSpPr>
        <p:spPr>
          <a:xfrm>
            <a:off x="529390" y="344529"/>
            <a:ext cx="5133474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 dirty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기업 소개</a:t>
            </a:r>
            <a:r>
              <a:rPr kumimoji="1" lang="en-US" altLang="ko-Kore-KR" dirty="0">
                <a:latin typeface="KoreanYNSJG2R" panose="02020600000000000000" pitchFamily="18" charset="-127"/>
                <a:ea typeface="KoreanYNSJG2R" panose="02020600000000000000" pitchFamily="18" charset="-127"/>
              </a:rPr>
              <a:t/>
            </a:r>
            <a:br>
              <a:rPr kumimoji="1" lang="en-US" altLang="ko-Kore-KR" dirty="0">
                <a:latin typeface="KoreanYNSJG2R" panose="02020600000000000000" pitchFamily="18" charset="-127"/>
                <a:ea typeface="KoreanYNSJG2R" panose="02020600000000000000" pitchFamily="18" charset="-127"/>
              </a:rPr>
            </a:br>
            <a:endParaRPr kumimoji="1" lang="en-US" altLang="ko-Kore-KR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endParaRPr kumimoji="1" lang="ko-Kore-KR" altLang="en-US" sz="3200" dirty="0">
              <a:solidFill>
                <a:schemeClr val="accent1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54987B-389B-6443-9B4F-8718D801C5C4}"/>
              </a:ext>
            </a:extLst>
          </p:cNvPr>
          <p:cNvSpPr txBox="1"/>
          <p:nvPr/>
        </p:nvSpPr>
        <p:spPr>
          <a:xfrm>
            <a:off x="399093" y="793260"/>
            <a:ext cx="693282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3200" b="1" dirty="0"/>
              <a:t>국내 전자책 점유율 </a:t>
            </a:r>
            <a:r>
              <a:rPr lang="en-US" altLang="ko-KR" sz="3200" b="1" dirty="0"/>
              <a:t>1</a:t>
            </a:r>
            <a:r>
              <a:rPr lang="ko-KR" altLang="en-US" sz="3200" b="1" dirty="0"/>
              <a:t>위</a:t>
            </a:r>
            <a:endParaRPr lang="en-US" altLang="ko-KR" sz="3200" b="1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3200" b="1" dirty="0"/>
              <a:t>콘텐츠 플랫폼 기업 </a:t>
            </a:r>
            <a:r>
              <a:rPr lang="ko-KR" altLang="en-US" sz="3200" b="1" dirty="0" err="1"/>
              <a:t>리디</a:t>
            </a:r>
            <a:endParaRPr lang="en-US" altLang="ko-KR" sz="3200" b="1" dirty="0"/>
          </a:p>
          <a:p>
            <a:endParaRPr kumimoji="1" lang="ko-Kore-KR" altLang="en-US" sz="2800" dirty="0">
              <a:solidFill>
                <a:srgbClr val="002060"/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C040C72E-A8E4-89D5-AEFE-8243ADD64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391" y="2066815"/>
            <a:ext cx="4861643" cy="407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71D8937-23C0-1EB7-1890-09C555D40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867" y="2325956"/>
            <a:ext cx="1927178" cy="93570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28E91FF-1B25-B6BE-0119-D59E7145B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63" y="2343103"/>
            <a:ext cx="2318505" cy="123609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0D0F62E-649F-C575-3D66-901C7DD546AD}"/>
              </a:ext>
            </a:extLst>
          </p:cNvPr>
          <p:cNvSpPr txBox="1"/>
          <p:nvPr/>
        </p:nvSpPr>
        <p:spPr>
          <a:xfrm>
            <a:off x="239373" y="4082783"/>
            <a:ext cx="669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관련 뉴스 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16D7C1E-AF3A-F179-8CBC-E37421846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03" y="4643358"/>
            <a:ext cx="4069433" cy="44961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2D05684-2BB6-472C-C009-8000E0D31279}"/>
              </a:ext>
            </a:extLst>
          </p:cNvPr>
          <p:cNvSpPr txBox="1"/>
          <p:nvPr/>
        </p:nvSpPr>
        <p:spPr>
          <a:xfrm>
            <a:off x="7331916" y="6144139"/>
            <a:ext cx="669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성장하는 전자책 시장  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C8282C7-3123-4EC9-20E0-07C941A37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563" y="5284220"/>
            <a:ext cx="4610500" cy="37341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C225D86-56F5-76A4-8758-68BEF9121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703" y="5998815"/>
            <a:ext cx="4229467" cy="42675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726CC0-E0FB-E94D-9595-EC5089301C14}"/>
              </a:ext>
            </a:extLst>
          </p:cNvPr>
          <p:cNvGrpSpPr/>
          <p:nvPr/>
        </p:nvGrpSpPr>
        <p:grpSpPr>
          <a:xfrm>
            <a:off x="10395284" y="2756232"/>
            <a:ext cx="1796716" cy="689058"/>
            <a:chOff x="10395284" y="2067174"/>
            <a:chExt cx="1796716" cy="68905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C20A0C2-DC14-6343-9112-F7778977052A}"/>
                </a:ext>
              </a:extLst>
            </p:cNvPr>
            <p:cNvSpPr/>
            <p:nvPr/>
          </p:nvSpPr>
          <p:spPr>
            <a:xfrm>
              <a:off x="10395284" y="2067174"/>
              <a:ext cx="1796716" cy="689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57A196-BF52-5B42-8E74-56C4E56E64E7}"/>
                </a:ext>
              </a:extLst>
            </p:cNvPr>
            <p:cNvSpPr txBox="1"/>
            <p:nvPr/>
          </p:nvSpPr>
          <p:spPr>
            <a:xfrm>
              <a:off x="10395284" y="222703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ore-KR" altLang="en-US" dirty="0">
                <a:latin typeface="KoreanYNSJG2R" panose="02020600000000000000" pitchFamily="18" charset="-127"/>
                <a:ea typeface="KoreanYNSJG2R" panose="02020600000000000000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60709A1-2741-B69B-02F3-BC6082EB84A1}"/>
              </a:ext>
            </a:extLst>
          </p:cNvPr>
          <p:cNvSpPr txBox="1"/>
          <p:nvPr/>
        </p:nvSpPr>
        <p:spPr>
          <a:xfrm>
            <a:off x="10472861" y="288970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3. </a:t>
            </a:r>
            <a:r>
              <a:rPr kumimoji="1" lang="ko-KR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리디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pic>
        <p:nvPicPr>
          <p:cNvPr id="21" name="Picture 2" descr="리디, 2021년 매출 2,000억 돌파…사상 최대 실적 달성 - 리디주식회사 RIDI Corporation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8" t="30651" r="18479" b="29349"/>
          <a:stretch/>
        </p:blipFill>
        <p:spPr bwMode="auto">
          <a:xfrm>
            <a:off x="8721002" y="227155"/>
            <a:ext cx="1256716" cy="49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873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284" y="0"/>
            <a:ext cx="1796716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7726CC0-E0FB-E94D-9595-EC5089301C14}"/>
              </a:ext>
            </a:extLst>
          </p:cNvPr>
          <p:cNvGrpSpPr/>
          <p:nvPr/>
        </p:nvGrpSpPr>
        <p:grpSpPr>
          <a:xfrm>
            <a:off x="10395284" y="2756232"/>
            <a:ext cx="1796716" cy="689058"/>
            <a:chOff x="10395284" y="2067174"/>
            <a:chExt cx="1796716" cy="68905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20A0C2-DC14-6343-9112-F7778977052A}"/>
                </a:ext>
              </a:extLst>
            </p:cNvPr>
            <p:cNvSpPr/>
            <p:nvPr/>
          </p:nvSpPr>
          <p:spPr>
            <a:xfrm>
              <a:off x="10395284" y="2067174"/>
              <a:ext cx="1796716" cy="689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57A196-BF52-5B42-8E74-56C4E56E64E7}"/>
                </a:ext>
              </a:extLst>
            </p:cNvPr>
            <p:cNvSpPr txBox="1"/>
            <p:nvPr/>
          </p:nvSpPr>
          <p:spPr>
            <a:xfrm>
              <a:off x="10395284" y="222703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ore-KR" altLang="en-US" dirty="0">
                <a:latin typeface="KoreanYNSJG2R" panose="02020600000000000000" pitchFamily="18" charset="-127"/>
                <a:ea typeface="KoreanYNSJG2R" panose="02020600000000000000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5EB2E1-A80A-604A-A753-2879F5D071FA}"/>
              </a:ext>
            </a:extLst>
          </p:cNvPr>
          <p:cNvSpPr/>
          <p:nvPr/>
        </p:nvSpPr>
        <p:spPr>
          <a:xfrm>
            <a:off x="10218820" y="0"/>
            <a:ext cx="17646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64646BF-DE5E-9247-A8DF-1D2115332F47}"/>
              </a:ext>
            </a:extLst>
          </p:cNvPr>
          <p:cNvSpPr/>
          <p:nvPr/>
        </p:nvSpPr>
        <p:spPr>
          <a:xfrm>
            <a:off x="338032" y="1140626"/>
            <a:ext cx="1812758" cy="18127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E6F531B-8654-5242-9456-4C5FA8D54043}"/>
              </a:ext>
            </a:extLst>
          </p:cNvPr>
          <p:cNvSpPr/>
          <p:nvPr/>
        </p:nvSpPr>
        <p:spPr>
          <a:xfrm>
            <a:off x="3658748" y="1159879"/>
            <a:ext cx="1812758" cy="18127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CE221DA-BA8A-8B48-A5AD-810BD795A24B}"/>
              </a:ext>
            </a:extLst>
          </p:cNvPr>
          <p:cNvSpPr/>
          <p:nvPr/>
        </p:nvSpPr>
        <p:spPr>
          <a:xfrm>
            <a:off x="6898104" y="1145617"/>
            <a:ext cx="1812758" cy="18127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ACA67D-C506-EB49-943E-1ABA8842BDE1}"/>
              </a:ext>
            </a:extLst>
          </p:cNvPr>
          <p:cNvSpPr txBox="1"/>
          <p:nvPr/>
        </p:nvSpPr>
        <p:spPr>
          <a:xfrm>
            <a:off x="671177" y="1723839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dirty="0">
                <a:solidFill>
                  <a:schemeClr val="bg1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Decision </a:t>
            </a:r>
          </a:p>
          <a:p>
            <a:pPr algn="ctr"/>
            <a:r>
              <a:rPr kumimoji="1" lang="en-US" altLang="en-US" dirty="0">
                <a:solidFill>
                  <a:schemeClr val="bg1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making</a:t>
            </a:r>
            <a:endParaRPr kumimoji="1" lang="ko-Kore-KR" altLang="en-US" dirty="0">
              <a:solidFill>
                <a:schemeClr val="bg1"/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D96B90-DC93-0246-82AC-425344907190}"/>
              </a:ext>
            </a:extLst>
          </p:cNvPr>
          <p:cNvSpPr/>
          <p:nvPr/>
        </p:nvSpPr>
        <p:spPr>
          <a:xfrm>
            <a:off x="323283" y="3099894"/>
            <a:ext cx="19639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의사결정을 위한 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pPr algn="ctr"/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다섯가지 원칙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E801DB-7655-C249-8FFE-270D46783924}"/>
              </a:ext>
            </a:extLst>
          </p:cNvPr>
          <p:cNvSpPr/>
          <p:nvPr/>
        </p:nvSpPr>
        <p:spPr>
          <a:xfrm>
            <a:off x="3742206" y="3122124"/>
            <a:ext cx="16514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소통을 위한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pPr algn="ctr"/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다섯가지 원칙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C52FB2-8321-A34F-955D-5679B9801E2A}"/>
              </a:ext>
            </a:extLst>
          </p:cNvPr>
          <p:cNvSpPr/>
          <p:nvPr/>
        </p:nvSpPr>
        <p:spPr>
          <a:xfrm>
            <a:off x="6747939" y="3122124"/>
            <a:ext cx="21130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 err="1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리디에서</a:t>
            </a: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 필요한 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pPr algn="ctr"/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다섯가지 업무자세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977BAE-6373-784B-9863-AD7A037C1293}"/>
              </a:ext>
            </a:extLst>
          </p:cNvPr>
          <p:cNvSpPr/>
          <p:nvPr/>
        </p:nvSpPr>
        <p:spPr>
          <a:xfrm>
            <a:off x="1051687" y="4436566"/>
            <a:ext cx="253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400" b="1" dirty="0">
                <a:solidFill>
                  <a:schemeClr val="accent1">
                    <a:lumMod val="50000"/>
                  </a:schemeClr>
                </a:solidFill>
                <a:ea typeface="KoreanYNSJG2R" panose="02020600000000000000" pitchFamily="18" charset="-127"/>
              </a:rPr>
              <a:t> </a:t>
            </a:r>
            <a:endParaRPr lang="ko-Kore-KR" altLang="en-US" sz="2400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268CD85-9E76-0A01-2555-680074E94990}"/>
              </a:ext>
            </a:extLst>
          </p:cNvPr>
          <p:cNvSpPr txBox="1">
            <a:spLocks/>
          </p:cNvSpPr>
          <p:nvPr/>
        </p:nvSpPr>
        <p:spPr>
          <a:xfrm>
            <a:off x="529390" y="344529"/>
            <a:ext cx="5133474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 dirty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기업 </a:t>
            </a:r>
            <a:r>
              <a:rPr kumimoji="1" lang="ko-KR" altLang="en-US" sz="2800" dirty="0" err="1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인재상</a:t>
            </a:r>
            <a:endParaRPr kumimoji="1" lang="en-US" altLang="ko-KR" sz="2800" dirty="0">
              <a:solidFill>
                <a:srgbClr val="002060"/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r>
              <a:rPr kumimoji="1" lang="en-US" altLang="ko-Kore-KR" dirty="0">
                <a:latin typeface="KoreanYNSJG2R" panose="02020600000000000000" pitchFamily="18" charset="-127"/>
                <a:ea typeface="KoreanYNSJG2R" panose="02020600000000000000" pitchFamily="18" charset="-127"/>
              </a:rPr>
              <a:t/>
            </a:r>
            <a:br>
              <a:rPr kumimoji="1" lang="en-US" altLang="ko-Kore-KR" dirty="0">
                <a:latin typeface="KoreanYNSJG2R" panose="02020600000000000000" pitchFamily="18" charset="-127"/>
                <a:ea typeface="KoreanYNSJG2R" panose="02020600000000000000" pitchFamily="18" charset="-127"/>
              </a:rPr>
            </a:br>
            <a:endParaRPr kumimoji="1" lang="en-US" altLang="ko-Kore-KR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endParaRPr kumimoji="1" lang="ko-Kore-KR" altLang="en-US" sz="3200" dirty="0">
              <a:solidFill>
                <a:schemeClr val="accent1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C270D-DD2F-6889-95FA-CDFA138D44E4}"/>
              </a:ext>
            </a:extLst>
          </p:cNvPr>
          <p:cNvSpPr txBox="1"/>
          <p:nvPr/>
        </p:nvSpPr>
        <p:spPr>
          <a:xfrm>
            <a:off x="2629588" y="123274"/>
            <a:ext cx="6932823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en-US" sz="3200" b="1" dirty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RIDI</a:t>
            </a:r>
            <a:r>
              <a:rPr kumimoji="1" lang="ko-KR" altLang="en-US" sz="3200" b="1" dirty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ko-KR" sz="3200" b="1" dirty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CODE</a:t>
            </a:r>
            <a:endParaRPr kumimoji="1" lang="ko-Kore-KR" altLang="en-US" sz="2800" dirty="0">
              <a:solidFill>
                <a:srgbClr val="002060"/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709A1-2741-B69B-02F3-BC6082EB84A1}"/>
              </a:ext>
            </a:extLst>
          </p:cNvPr>
          <p:cNvSpPr txBox="1"/>
          <p:nvPr/>
        </p:nvSpPr>
        <p:spPr>
          <a:xfrm>
            <a:off x="10472861" y="288970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기업 </a:t>
            </a:r>
            <a:r>
              <a:rPr kumimoji="1" lang="ko-KR" altLang="en-US" dirty="0" err="1">
                <a:latin typeface="KoreanYNSJG2R" panose="02020600000000000000" pitchFamily="18" charset="-127"/>
                <a:ea typeface="KoreanYNSJG2R" panose="02020600000000000000" pitchFamily="18" charset="-127"/>
              </a:rPr>
              <a:t>인재상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D46BB6-5DB2-68BA-FBB9-807F055CB156}"/>
              </a:ext>
            </a:extLst>
          </p:cNvPr>
          <p:cNvSpPr txBox="1"/>
          <p:nvPr/>
        </p:nvSpPr>
        <p:spPr>
          <a:xfrm>
            <a:off x="3965548" y="1723839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dirty="0" err="1">
                <a:solidFill>
                  <a:schemeClr val="bg1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Communi</a:t>
            </a:r>
            <a:endParaRPr kumimoji="1" lang="en-US" altLang="en-US" dirty="0">
              <a:solidFill>
                <a:schemeClr val="bg1"/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pPr algn="ctr"/>
            <a:r>
              <a:rPr kumimoji="1" lang="en-US" altLang="en-US" dirty="0">
                <a:solidFill>
                  <a:schemeClr val="bg1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-cation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D536CE-E8A4-C5BF-882F-ABD24EBB9776}"/>
              </a:ext>
            </a:extLst>
          </p:cNvPr>
          <p:cNvSpPr txBox="1"/>
          <p:nvPr/>
        </p:nvSpPr>
        <p:spPr>
          <a:xfrm>
            <a:off x="7411581" y="174309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dirty="0">
                <a:solidFill>
                  <a:schemeClr val="bg1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Work</a:t>
            </a:r>
          </a:p>
          <a:p>
            <a:pPr algn="ctr"/>
            <a:r>
              <a:rPr kumimoji="1" lang="en-US" altLang="en-US" dirty="0">
                <a:solidFill>
                  <a:schemeClr val="bg1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ethics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EA95F08-A775-05BD-4E3B-027F767FCC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39" r="4875" b="1277"/>
          <a:stretch/>
        </p:blipFill>
        <p:spPr>
          <a:xfrm>
            <a:off x="189682" y="3901783"/>
            <a:ext cx="2928120" cy="181559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BCA9595-C214-5B2B-DCBD-E586B0D6D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83" r="3243" b="3753"/>
          <a:stretch/>
        </p:blipFill>
        <p:spPr>
          <a:xfrm>
            <a:off x="3542625" y="3917942"/>
            <a:ext cx="3125685" cy="165010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71B969B-1243-71A0-EFEF-25B726589C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20" r="705" b="2222"/>
          <a:stretch/>
        </p:blipFill>
        <p:spPr>
          <a:xfrm>
            <a:off x="6752087" y="3795424"/>
            <a:ext cx="2975511" cy="196625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7689EE-7CB0-BFDC-213D-1BC00DA9A4BC}"/>
              </a:ext>
            </a:extLst>
          </p:cNvPr>
          <p:cNvSpPr/>
          <p:nvPr/>
        </p:nvSpPr>
        <p:spPr>
          <a:xfrm>
            <a:off x="8423135" y="6427113"/>
            <a:ext cx="17956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https://ridicorp.com/about/</a:t>
            </a:r>
            <a:endParaRPr lang="ko-KR" altLang="en-US" sz="1100" dirty="0"/>
          </a:p>
          <a:p>
            <a:endParaRPr lang="ko-Kore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7726CC0-E0FB-E94D-9595-EC5089301C14}"/>
              </a:ext>
            </a:extLst>
          </p:cNvPr>
          <p:cNvGrpSpPr/>
          <p:nvPr/>
        </p:nvGrpSpPr>
        <p:grpSpPr>
          <a:xfrm>
            <a:off x="10395284" y="2756232"/>
            <a:ext cx="1796716" cy="689058"/>
            <a:chOff x="10395284" y="2067174"/>
            <a:chExt cx="1796716" cy="68905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C20A0C2-DC14-6343-9112-F7778977052A}"/>
                </a:ext>
              </a:extLst>
            </p:cNvPr>
            <p:cNvSpPr/>
            <p:nvPr/>
          </p:nvSpPr>
          <p:spPr>
            <a:xfrm>
              <a:off x="10395284" y="2067174"/>
              <a:ext cx="1796716" cy="689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57A196-BF52-5B42-8E74-56C4E56E64E7}"/>
                </a:ext>
              </a:extLst>
            </p:cNvPr>
            <p:cNvSpPr txBox="1"/>
            <p:nvPr/>
          </p:nvSpPr>
          <p:spPr>
            <a:xfrm>
              <a:off x="10395284" y="222703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ore-KR" altLang="en-US" dirty="0">
                <a:latin typeface="KoreanYNSJG2R" panose="02020600000000000000" pitchFamily="18" charset="-127"/>
                <a:ea typeface="KoreanYNSJG2R" panose="02020600000000000000" pitchFamily="18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60709A1-2741-B69B-02F3-BC6082EB84A1}"/>
              </a:ext>
            </a:extLst>
          </p:cNvPr>
          <p:cNvSpPr txBox="1"/>
          <p:nvPr/>
        </p:nvSpPr>
        <p:spPr>
          <a:xfrm>
            <a:off x="10472861" y="288970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3. </a:t>
            </a:r>
            <a:r>
              <a:rPr kumimoji="1" lang="ko-KR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리디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pic>
        <p:nvPicPr>
          <p:cNvPr id="35" name="Picture 2" descr="리디, 2021년 매출 2,000억 돌파…사상 최대 실적 달성 - 리디주식회사 RIDI Corporati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8" t="30651" r="18479" b="29349"/>
          <a:stretch/>
        </p:blipFill>
        <p:spPr bwMode="auto">
          <a:xfrm>
            <a:off x="8721002" y="227155"/>
            <a:ext cx="1256716" cy="49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962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284" y="0"/>
            <a:ext cx="1796716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CBDF10-6BD0-D14B-A696-D985C3C8C330}"/>
              </a:ext>
            </a:extLst>
          </p:cNvPr>
          <p:cNvSpPr/>
          <p:nvPr/>
        </p:nvSpPr>
        <p:spPr>
          <a:xfrm>
            <a:off x="10218820" y="0"/>
            <a:ext cx="17646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53CA3E7A-6C04-9642-B32B-FB08E43C8250}"/>
              </a:ext>
            </a:extLst>
          </p:cNvPr>
          <p:cNvGraphicFramePr/>
          <p:nvPr>
            <p:extLst/>
          </p:nvPr>
        </p:nvGraphicFramePr>
        <p:xfrm>
          <a:off x="1796717" y="1722645"/>
          <a:ext cx="6919495" cy="4251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BCB5AAC-D24B-E94B-A0FA-85E05DC474A1}"/>
              </a:ext>
            </a:extLst>
          </p:cNvPr>
          <p:cNvSpPr/>
          <p:nvPr/>
        </p:nvSpPr>
        <p:spPr>
          <a:xfrm>
            <a:off x="803352" y="2408963"/>
            <a:ext cx="2311850" cy="880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i="0" dirty="0">
                <a:solidFill>
                  <a:srgbClr val="101010"/>
                </a:solidFill>
                <a:effectLst/>
                <a:latin typeface="Poppins" panose="020B0502040204020203" pitchFamily="2" charset="0"/>
              </a:rPr>
              <a:t>사용자 </a:t>
            </a:r>
            <a:r>
              <a:rPr lang="ko-KR" altLang="en-US" b="1" i="0" dirty="0" err="1">
                <a:solidFill>
                  <a:srgbClr val="101010"/>
                </a:solidFill>
                <a:effectLst/>
                <a:latin typeface="Poppins" panose="020B0502040204020203" pitchFamily="2" charset="0"/>
              </a:rPr>
              <a:t>세그멘테이션</a:t>
            </a:r>
            <a:endParaRPr lang="en-US" altLang="ko-KR" b="1" i="0" dirty="0">
              <a:solidFill>
                <a:srgbClr val="101010"/>
              </a:solidFill>
              <a:effectLst/>
              <a:latin typeface="Poppins" panose="020B0502040204020203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i="0" dirty="0">
                <a:solidFill>
                  <a:srgbClr val="101010"/>
                </a:solidFill>
                <a:effectLst/>
                <a:latin typeface="Poppins" panose="020B0502040204020203" pitchFamily="2" charset="0"/>
              </a:rPr>
              <a:t>푸시 </a:t>
            </a:r>
            <a:r>
              <a:rPr lang="ko-KR" altLang="en-US" b="1" i="0" dirty="0" err="1">
                <a:solidFill>
                  <a:srgbClr val="101010"/>
                </a:solidFill>
                <a:effectLst/>
                <a:latin typeface="Poppins" panose="020B0502040204020203" pitchFamily="2" charset="0"/>
              </a:rPr>
              <a:t>타게팅</a:t>
            </a:r>
            <a:endParaRPr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84CE23-0F5B-714E-9956-B900A998BB9B}"/>
              </a:ext>
            </a:extLst>
          </p:cNvPr>
          <p:cNvSpPr/>
          <p:nvPr/>
        </p:nvSpPr>
        <p:spPr>
          <a:xfrm>
            <a:off x="7392173" y="2487888"/>
            <a:ext cx="1949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i="0" dirty="0" err="1">
                <a:solidFill>
                  <a:srgbClr val="101010"/>
                </a:solidFill>
                <a:effectLst/>
                <a:latin typeface="Poppins" panose="00000500000000000000" pitchFamily="2" charset="0"/>
              </a:rPr>
              <a:t>어뷰징</a:t>
            </a:r>
            <a:r>
              <a:rPr lang="en-US" altLang="ko-KR" b="1" dirty="0">
                <a:solidFill>
                  <a:srgbClr val="101010"/>
                </a:solidFill>
                <a:latin typeface="Poppins" panose="00000500000000000000" pitchFamily="2" charset="0"/>
              </a:rPr>
              <a:t> </a:t>
            </a:r>
            <a:r>
              <a:rPr lang="ko-KR" altLang="en-US" b="1" i="0" dirty="0">
                <a:solidFill>
                  <a:srgbClr val="101010"/>
                </a:solidFill>
                <a:effectLst/>
                <a:latin typeface="Poppins" panose="00000500000000000000" pitchFamily="2" charset="0"/>
              </a:rPr>
              <a:t>행위 감지 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61D749-2C45-C849-8E66-02C3A0F7309A}"/>
              </a:ext>
            </a:extLst>
          </p:cNvPr>
          <p:cNvSpPr/>
          <p:nvPr/>
        </p:nvSpPr>
        <p:spPr>
          <a:xfrm>
            <a:off x="6608536" y="6426674"/>
            <a:ext cx="36102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10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https://ridicorp.com/story/machine-learning-pipeline/</a:t>
            </a:r>
            <a:endParaRPr lang="ko-Kore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395637F-7CC6-87B2-0EBD-1BB94AA384C5}"/>
              </a:ext>
            </a:extLst>
          </p:cNvPr>
          <p:cNvSpPr txBox="1">
            <a:spLocks/>
          </p:cNvSpPr>
          <p:nvPr/>
        </p:nvSpPr>
        <p:spPr>
          <a:xfrm>
            <a:off x="529390" y="344529"/>
            <a:ext cx="598571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 dirty="0" err="1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리디에서</a:t>
            </a:r>
            <a:r>
              <a:rPr kumimoji="1" lang="ko-KR" altLang="en-US" sz="2800" dirty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 활용하는 </a:t>
            </a:r>
            <a:r>
              <a:rPr kumimoji="1" lang="ko-KR" altLang="en-US" sz="2800" dirty="0" err="1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머신러닝</a:t>
            </a:r>
            <a:r>
              <a:rPr kumimoji="1" lang="ko-KR" altLang="en-US" sz="2800" dirty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 기술</a:t>
            </a:r>
            <a:endParaRPr kumimoji="1" lang="en-US" altLang="ko-KR" sz="2800" dirty="0">
              <a:solidFill>
                <a:srgbClr val="002060"/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r>
              <a:rPr kumimoji="1" lang="en-US" altLang="ko-Kore-KR" dirty="0">
                <a:latin typeface="KoreanYNSJG2R" panose="02020600000000000000" pitchFamily="18" charset="-127"/>
                <a:ea typeface="KoreanYNSJG2R" panose="02020600000000000000" pitchFamily="18" charset="-127"/>
              </a:rPr>
              <a:t/>
            </a:r>
            <a:br>
              <a:rPr kumimoji="1" lang="en-US" altLang="ko-Kore-KR" dirty="0">
                <a:latin typeface="KoreanYNSJG2R" panose="02020600000000000000" pitchFamily="18" charset="-127"/>
                <a:ea typeface="KoreanYNSJG2R" panose="02020600000000000000" pitchFamily="18" charset="-127"/>
              </a:rPr>
            </a:br>
            <a:endParaRPr kumimoji="1" lang="en-US" altLang="ko-Kore-KR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endParaRPr kumimoji="1" lang="ko-Kore-KR" altLang="en-US" sz="3200" dirty="0">
              <a:solidFill>
                <a:schemeClr val="accent1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EC6B0D-273A-2323-D7BA-2331857AB0AE}"/>
              </a:ext>
            </a:extLst>
          </p:cNvPr>
          <p:cNvSpPr/>
          <p:nvPr/>
        </p:nvSpPr>
        <p:spPr>
          <a:xfrm>
            <a:off x="1357382" y="4304939"/>
            <a:ext cx="1388522" cy="88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i="0" dirty="0">
                <a:solidFill>
                  <a:srgbClr val="101010"/>
                </a:solidFill>
                <a:effectLst/>
                <a:latin typeface="Poppins" panose="020B0502040204020203" pitchFamily="2" charset="0"/>
              </a:rPr>
              <a:t>취향에 맞는</a:t>
            </a:r>
            <a:endParaRPr lang="en-US" altLang="ko-KR" b="1" i="0" dirty="0">
              <a:solidFill>
                <a:srgbClr val="101010"/>
              </a:solidFill>
              <a:effectLst/>
              <a:latin typeface="Poppins" panose="020B0502040204020203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01010"/>
                </a:solidFill>
                <a:latin typeface="Poppins" panose="020B0502040204020203" pitchFamily="2" charset="0"/>
              </a:rPr>
              <a:t>도서 추천</a:t>
            </a:r>
            <a:endParaRPr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255482-6DE8-85F0-115E-DA7085A89899}"/>
              </a:ext>
            </a:extLst>
          </p:cNvPr>
          <p:cNvSpPr/>
          <p:nvPr/>
        </p:nvSpPr>
        <p:spPr>
          <a:xfrm>
            <a:off x="7532437" y="4304939"/>
            <a:ext cx="1669047" cy="88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i="0" dirty="0">
                <a:solidFill>
                  <a:srgbClr val="101010"/>
                </a:solidFill>
                <a:effectLst/>
                <a:latin typeface="Poppins" panose="020B0502040204020203" pitchFamily="2" charset="0"/>
              </a:rPr>
              <a:t>콘텐트 제작을 </a:t>
            </a:r>
            <a:endParaRPr lang="en-US" altLang="ko-KR" b="1" i="0" dirty="0">
              <a:solidFill>
                <a:srgbClr val="101010"/>
              </a:solidFill>
              <a:effectLst/>
              <a:latin typeface="Poppins" panose="020B0502040204020203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01010"/>
                </a:solidFill>
                <a:latin typeface="Poppins" panose="020B0502040204020203" pitchFamily="2" charset="0"/>
              </a:rPr>
              <a:t>위한 연구</a:t>
            </a:r>
            <a:endParaRPr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7726CC0-E0FB-E94D-9595-EC5089301C14}"/>
              </a:ext>
            </a:extLst>
          </p:cNvPr>
          <p:cNvGrpSpPr/>
          <p:nvPr/>
        </p:nvGrpSpPr>
        <p:grpSpPr>
          <a:xfrm>
            <a:off x="10395284" y="2756232"/>
            <a:ext cx="1796716" cy="689058"/>
            <a:chOff x="10395284" y="2067174"/>
            <a:chExt cx="1796716" cy="68905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20A0C2-DC14-6343-9112-F7778977052A}"/>
                </a:ext>
              </a:extLst>
            </p:cNvPr>
            <p:cNvSpPr/>
            <p:nvPr/>
          </p:nvSpPr>
          <p:spPr>
            <a:xfrm>
              <a:off x="10395284" y="2067174"/>
              <a:ext cx="1796716" cy="689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57A196-BF52-5B42-8E74-56C4E56E64E7}"/>
                </a:ext>
              </a:extLst>
            </p:cNvPr>
            <p:cNvSpPr txBox="1"/>
            <p:nvPr/>
          </p:nvSpPr>
          <p:spPr>
            <a:xfrm>
              <a:off x="10395284" y="222703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ore-KR" altLang="en-US" dirty="0">
                <a:latin typeface="KoreanYNSJG2R" panose="02020600000000000000" pitchFamily="18" charset="-127"/>
                <a:ea typeface="KoreanYNSJG2R" panose="02020600000000000000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60709A1-2741-B69B-02F3-BC6082EB84A1}"/>
              </a:ext>
            </a:extLst>
          </p:cNvPr>
          <p:cNvSpPr txBox="1"/>
          <p:nvPr/>
        </p:nvSpPr>
        <p:spPr>
          <a:xfrm>
            <a:off x="10472861" y="288970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3. </a:t>
            </a:r>
            <a:r>
              <a:rPr kumimoji="1" lang="ko-KR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리디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pic>
        <p:nvPicPr>
          <p:cNvPr id="20" name="Picture 2" descr="리디, 2021년 매출 2,000억 돌파…사상 최대 실적 달성 - 리디주식회사 RIDI Corporation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8" t="30651" r="18479" b="29349"/>
          <a:stretch/>
        </p:blipFill>
        <p:spPr bwMode="auto">
          <a:xfrm>
            <a:off x="8721002" y="227155"/>
            <a:ext cx="1256716" cy="49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587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284" y="0"/>
            <a:ext cx="1796716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CBDF10-6BD0-D14B-A696-D985C3C8C330}"/>
              </a:ext>
            </a:extLst>
          </p:cNvPr>
          <p:cNvSpPr/>
          <p:nvPr/>
        </p:nvSpPr>
        <p:spPr>
          <a:xfrm>
            <a:off x="10218820" y="0"/>
            <a:ext cx="17646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61D749-2C45-C849-8E66-02C3A0F7309A}"/>
              </a:ext>
            </a:extLst>
          </p:cNvPr>
          <p:cNvSpPr/>
          <p:nvPr/>
        </p:nvSpPr>
        <p:spPr>
          <a:xfrm>
            <a:off x="6608536" y="6426674"/>
            <a:ext cx="36102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10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https://ridicorp.com/story/machine-learning-pipeline/</a:t>
            </a:r>
            <a:endParaRPr lang="ko-Kore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395637F-7CC6-87B2-0EBD-1BB94AA384C5}"/>
              </a:ext>
            </a:extLst>
          </p:cNvPr>
          <p:cNvSpPr txBox="1">
            <a:spLocks/>
          </p:cNvSpPr>
          <p:nvPr/>
        </p:nvSpPr>
        <p:spPr>
          <a:xfrm>
            <a:off x="529390" y="344529"/>
            <a:ext cx="598571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 dirty="0" err="1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리디에서</a:t>
            </a:r>
            <a:r>
              <a:rPr kumimoji="1" lang="ko-KR" altLang="en-US" sz="2800" dirty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 활용하는 </a:t>
            </a:r>
            <a:r>
              <a:rPr kumimoji="1" lang="ko-KR" altLang="en-US" sz="2800" dirty="0" err="1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머신러닝</a:t>
            </a:r>
            <a:r>
              <a:rPr kumimoji="1" lang="ko-KR" altLang="en-US" sz="2800" dirty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 기술</a:t>
            </a:r>
            <a:endParaRPr kumimoji="1" lang="en-US" altLang="ko-KR" sz="2800" dirty="0">
              <a:solidFill>
                <a:srgbClr val="002060"/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r>
              <a:rPr kumimoji="1" lang="en-US" altLang="ko-Kore-KR" dirty="0">
                <a:latin typeface="KoreanYNSJG2R" panose="02020600000000000000" pitchFamily="18" charset="-127"/>
                <a:ea typeface="KoreanYNSJG2R" panose="02020600000000000000" pitchFamily="18" charset="-127"/>
              </a:rPr>
              <a:t/>
            </a:r>
            <a:br>
              <a:rPr kumimoji="1" lang="en-US" altLang="ko-Kore-KR" dirty="0">
                <a:latin typeface="KoreanYNSJG2R" panose="02020600000000000000" pitchFamily="18" charset="-127"/>
                <a:ea typeface="KoreanYNSJG2R" panose="02020600000000000000" pitchFamily="18" charset="-127"/>
              </a:rPr>
            </a:br>
            <a:endParaRPr kumimoji="1" lang="en-US" altLang="ko-Kore-KR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endParaRPr kumimoji="1" lang="ko-Kore-KR" altLang="en-US" sz="3200" dirty="0">
              <a:solidFill>
                <a:schemeClr val="accent1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93862056-4A71-C8A4-B7AA-AB57BBB85477}"/>
              </a:ext>
            </a:extLst>
          </p:cNvPr>
          <p:cNvSpPr txBox="1">
            <a:spLocks/>
          </p:cNvSpPr>
          <p:nvPr/>
        </p:nvSpPr>
        <p:spPr>
          <a:xfrm>
            <a:off x="177800" y="2635161"/>
            <a:ext cx="7442200" cy="33519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i="0" dirty="0">
                <a:solidFill>
                  <a:srgbClr val="101010"/>
                </a:solidFill>
                <a:effectLst/>
                <a:latin typeface="Poppins" panose="00000500000000000000" pitchFamily="2" charset="0"/>
              </a:rPr>
              <a:t>😈</a:t>
            </a:r>
            <a:r>
              <a:rPr lang="ko-KR" altLang="en-US" b="1" i="0" dirty="0" err="1">
                <a:solidFill>
                  <a:srgbClr val="101010"/>
                </a:solidFill>
                <a:effectLst/>
                <a:latin typeface="Poppins" panose="00000500000000000000" pitchFamily="2" charset="0"/>
              </a:rPr>
              <a:t>어뷰징</a:t>
            </a:r>
            <a:r>
              <a:rPr lang="en-US" altLang="ko-KR" b="1" i="0" dirty="0">
                <a:solidFill>
                  <a:srgbClr val="101010"/>
                </a:solidFill>
                <a:effectLst/>
                <a:latin typeface="Poppins" panose="00000500000000000000" pitchFamily="2" charset="0"/>
              </a:rPr>
              <a:t>(abusing) </a:t>
            </a:r>
            <a:r>
              <a:rPr lang="ko-KR" altLang="en-US" b="1" i="0" dirty="0">
                <a:solidFill>
                  <a:srgbClr val="101010"/>
                </a:solidFill>
                <a:effectLst/>
                <a:latin typeface="Poppins" panose="00000500000000000000" pitchFamily="2" charset="0"/>
              </a:rPr>
              <a:t>행위 감지 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555A4C-546D-D432-C4E0-0423F6002795}"/>
              </a:ext>
            </a:extLst>
          </p:cNvPr>
          <p:cNvSpPr txBox="1"/>
          <p:nvPr/>
        </p:nvSpPr>
        <p:spPr>
          <a:xfrm>
            <a:off x="177800" y="3043010"/>
            <a:ext cx="8627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그래프 마이닝 기술과 시계열 분석 기술을 사용해 </a:t>
            </a:r>
            <a:endParaRPr lang="en-US" altLang="ko-KR" dirty="0"/>
          </a:p>
          <a:p>
            <a:r>
              <a:rPr lang="ko-KR" altLang="en-US" dirty="0"/>
              <a:t>부당한 이득을 </a:t>
            </a:r>
            <a:r>
              <a:rPr lang="ko-KR" altLang="en-US" dirty="0" err="1"/>
              <a:t>챙기는어뷰징</a:t>
            </a:r>
            <a:r>
              <a:rPr lang="ko-KR" altLang="en-US" dirty="0"/>
              <a:t> 행위를 감지하는 </a:t>
            </a:r>
            <a:r>
              <a:rPr lang="ko-KR" altLang="en-US" dirty="0" err="1"/>
              <a:t>감지하는</a:t>
            </a:r>
            <a:r>
              <a:rPr lang="ko-KR" altLang="en-US" dirty="0"/>
              <a:t> 기술을 개발한다</a:t>
            </a:r>
            <a:r>
              <a:rPr lang="en-US" altLang="ko-KR" dirty="0"/>
              <a:t>. </a:t>
            </a: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0DA6A0BB-A102-C2EF-B73D-D057DE9E16FA}"/>
              </a:ext>
            </a:extLst>
          </p:cNvPr>
          <p:cNvSpPr txBox="1">
            <a:spLocks/>
          </p:cNvSpPr>
          <p:nvPr/>
        </p:nvSpPr>
        <p:spPr>
          <a:xfrm>
            <a:off x="177799" y="3887642"/>
            <a:ext cx="7442200" cy="33519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i="0" dirty="0">
                <a:solidFill>
                  <a:srgbClr val="101010"/>
                </a:solidFill>
                <a:effectLst/>
                <a:latin typeface="Poppins" panose="00000500000000000000" pitchFamily="2" charset="0"/>
              </a:rPr>
              <a:t>📚도서 추천 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6FDB49-99CF-410B-E4A1-A6ECE8C79894}"/>
              </a:ext>
            </a:extLst>
          </p:cNvPr>
          <p:cNvSpPr txBox="1"/>
          <p:nvPr/>
        </p:nvSpPr>
        <p:spPr>
          <a:xfrm>
            <a:off x="177800" y="4283458"/>
            <a:ext cx="8627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 데이터를 딥러닝 기술로 분석해 취향에 맞는 도서를 추천한다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함께 구매한 작품이나 </a:t>
            </a:r>
            <a:r>
              <a:rPr lang="en-US" altLang="ko-KR" dirty="0"/>
              <a:t>00</a:t>
            </a:r>
            <a:r>
              <a:rPr lang="ko-KR" altLang="en-US" dirty="0"/>
              <a:t>님을 위한 </a:t>
            </a:r>
            <a:r>
              <a:rPr lang="en-US" altLang="ko-KR" dirty="0"/>
              <a:t>AI </a:t>
            </a:r>
            <a:r>
              <a:rPr lang="ko-KR" altLang="en-US" dirty="0"/>
              <a:t>추천</a:t>
            </a:r>
            <a:endParaRPr lang="en-US" altLang="ko-KR" dirty="0"/>
          </a:p>
        </p:txBody>
      </p: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A1EB13D6-9BEF-E117-F11E-E3609BCCEC69}"/>
              </a:ext>
            </a:extLst>
          </p:cNvPr>
          <p:cNvSpPr txBox="1">
            <a:spLocks/>
          </p:cNvSpPr>
          <p:nvPr/>
        </p:nvSpPr>
        <p:spPr>
          <a:xfrm>
            <a:off x="177799" y="5188708"/>
            <a:ext cx="7442200" cy="33519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i="0" dirty="0">
                <a:solidFill>
                  <a:srgbClr val="101010"/>
                </a:solidFill>
                <a:effectLst/>
                <a:latin typeface="Poppins" panose="00000500000000000000" pitchFamily="2" charset="0"/>
              </a:rPr>
              <a:t>🎨콘텐츠 제작을 위한 연구 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605D6C-C288-254F-4F93-D451D13DBEF1}"/>
              </a:ext>
            </a:extLst>
          </p:cNvPr>
          <p:cNvSpPr txBox="1"/>
          <p:nvPr/>
        </p:nvSpPr>
        <p:spPr>
          <a:xfrm>
            <a:off x="177800" y="5726466"/>
            <a:ext cx="8627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작품을 그리는 데 드는 시간을 줄여 작품의 완성을 높이기 위해</a:t>
            </a:r>
            <a:endParaRPr lang="en-US" altLang="ko-KR" dirty="0"/>
          </a:p>
          <a:p>
            <a:r>
              <a:rPr lang="ko-KR" altLang="en-US" dirty="0"/>
              <a:t>콘텐츠 제작을 위한 </a:t>
            </a:r>
            <a:r>
              <a:rPr lang="ko-KR" altLang="en-US" dirty="0" err="1"/>
              <a:t>머신러닝</a:t>
            </a:r>
            <a:r>
              <a:rPr lang="ko-KR" altLang="en-US" dirty="0"/>
              <a:t> 기술을 연구한다</a:t>
            </a:r>
            <a:r>
              <a:rPr lang="en-US" altLang="ko-KR" dirty="0"/>
              <a:t>. </a:t>
            </a:r>
          </a:p>
        </p:txBody>
      </p:sp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1FD61FD3-198E-141E-A95B-BE4E0381EDF4}"/>
              </a:ext>
            </a:extLst>
          </p:cNvPr>
          <p:cNvSpPr txBox="1">
            <a:spLocks/>
          </p:cNvSpPr>
          <p:nvPr/>
        </p:nvSpPr>
        <p:spPr>
          <a:xfrm>
            <a:off x="177800" y="1402487"/>
            <a:ext cx="7442200" cy="33519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>
                <a:solidFill>
                  <a:srgbClr val="101010"/>
                </a:solidFill>
                <a:latin typeface="Poppins" panose="020B0502040204020203" pitchFamily="2" charset="0"/>
              </a:rPr>
              <a:t>🎯마케팅</a:t>
            </a:r>
            <a:r>
              <a:rPr lang="en-US" altLang="ko-KR" b="1">
                <a:solidFill>
                  <a:srgbClr val="101010"/>
                </a:solidFill>
                <a:latin typeface="Poppins" panose="020B0502040204020203" pitchFamily="2" charset="0"/>
              </a:rPr>
              <a:t>: </a:t>
            </a:r>
            <a:r>
              <a:rPr lang="ko-KR" altLang="en-US" b="1">
                <a:solidFill>
                  <a:srgbClr val="101010"/>
                </a:solidFill>
                <a:latin typeface="Poppins" panose="020B0502040204020203" pitchFamily="2" charset="0"/>
              </a:rPr>
              <a:t>사용자 세그멘테이션</a:t>
            </a:r>
            <a:r>
              <a:rPr lang="en-US" altLang="ko-KR" b="1">
                <a:solidFill>
                  <a:srgbClr val="101010"/>
                </a:solidFill>
                <a:latin typeface="Poppins" panose="020B0502040204020203" pitchFamily="2" charset="0"/>
              </a:rPr>
              <a:t>, </a:t>
            </a:r>
            <a:r>
              <a:rPr lang="ko-KR" altLang="en-US" b="1">
                <a:solidFill>
                  <a:srgbClr val="101010"/>
                </a:solidFill>
                <a:latin typeface="Poppins" panose="020B0502040204020203" pitchFamily="2" charset="0"/>
              </a:rPr>
              <a:t>푸시 타게팅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B51298-03C1-87CA-9AEC-1E1E260E8C92}"/>
              </a:ext>
            </a:extLst>
          </p:cNvPr>
          <p:cNvSpPr txBox="1"/>
          <p:nvPr/>
        </p:nvSpPr>
        <p:spPr>
          <a:xfrm>
            <a:off x="177799" y="1737685"/>
            <a:ext cx="8627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프로모션과 행사를 맞춤형으로 제공한다</a:t>
            </a:r>
            <a:r>
              <a:rPr lang="en-US" altLang="ko-KR" dirty="0"/>
              <a:t>.  </a:t>
            </a:r>
            <a:r>
              <a:rPr lang="ko-KR" altLang="en-US" dirty="0"/>
              <a:t>서비스 이용 형태에 따라 </a:t>
            </a:r>
            <a:endParaRPr lang="en-US" altLang="ko-KR" dirty="0"/>
          </a:p>
          <a:p>
            <a:r>
              <a:rPr lang="ko-KR" altLang="en-US" dirty="0"/>
              <a:t>고객들을 분류하고 </a:t>
            </a:r>
            <a:r>
              <a:rPr lang="ko-KR" altLang="en-US" dirty="0" err="1"/>
              <a:t>타게팅</a:t>
            </a:r>
            <a:r>
              <a:rPr lang="ko-KR" altLang="en-US" dirty="0"/>
              <a:t> 하는데 </a:t>
            </a:r>
            <a:r>
              <a:rPr lang="ko-KR" altLang="en-US" dirty="0" err="1"/>
              <a:t>머신러닝</a:t>
            </a:r>
            <a:r>
              <a:rPr lang="ko-KR" altLang="en-US" dirty="0"/>
              <a:t> 기술을 활용 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FABB4D0-DB16-3146-CDCD-E949007A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810" y="2955111"/>
            <a:ext cx="2244741" cy="171920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7646C30-8D0F-0F09-6501-9DDAB89B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115" y="4704754"/>
            <a:ext cx="2252436" cy="166804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7726CC0-E0FB-E94D-9595-EC5089301C14}"/>
              </a:ext>
            </a:extLst>
          </p:cNvPr>
          <p:cNvGrpSpPr/>
          <p:nvPr/>
        </p:nvGrpSpPr>
        <p:grpSpPr>
          <a:xfrm>
            <a:off x="10395284" y="2756232"/>
            <a:ext cx="1796716" cy="689058"/>
            <a:chOff x="10395284" y="2067174"/>
            <a:chExt cx="1796716" cy="68905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C20A0C2-DC14-6343-9112-F7778977052A}"/>
                </a:ext>
              </a:extLst>
            </p:cNvPr>
            <p:cNvSpPr/>
            <p:nvPr/>
          </p:nvSpPr>
          <p:spPr>
            <a:xfrm>
              <a:off x="10395284" y="2067174"/>
              <a:ext cx="1796716" cy="689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57A196-BF52-5B42-8E74-56C4E56E64E7}"/>
                </a:ext>
              </a:extLst>
            </p:cNvPr>
            <p:cNvSpPr txBox="1"/>
            <p:nvPr/>
          </p:nvSpPr>
          <p:spPr>
            <a:xfrm>
              <a:off x="10395284" y="222703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ore-KR" altLang="en-US" dirty="0">
                <a:latin typeface="KoreanYNSJG2R" panose="02020600000000000000" pitchFamily="18" charset="-127"/>
                <a:ea typeface="KoreanYNSJG2R" panose="02020600000000000000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60709A1-2741-B69B-02F3-BC6082EB84A1}"/>
              </a:ext>
            </a:extLst>
          </p:cNvPr>
          <p:cNvSpPr txBox="1"/>
          <p:nvPr/>
        </p:nvSpPr>
        <p:spPr>
          <a:xfrm>
            <a:off x="10472861" y="288970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3. </a:t>
            </a:r>
            <a:r>
              <a:rPr kumimoji="1" lang="ko-KR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리디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pic>
        <p:nvPicPr>
          <p:cNvPr id="28" name="Picture 2" descr="리디, 2021년 매출 2,000억 돌파…사상 최대 실적 달성 - 리디주식회사 RIDI Corporati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8" t="30651" r="18479" b="29349"/>
          <a:stretch/>
        </p:blipFill>
        <p:spPr bwMode="auto">
          <a:xfrm>
            <a:off x="8721002" y="227155"/>
            <a:ext cx="1256716" cy="49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684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284" y="0"/>
            <a:ext cx="1796716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CBDF10-6BD0-D14B-A696-D985C3C8C330}"/>
              </a:ext>
            </a:extLst>
          </p:cNvPr>
          <p:cNvSpPr/>
          <p:nvPr/>
        </p:nvSpPr>
        <p:spPr>
          <a:xfrm>
            <a:off x="10218820" y="0"/>
            <a:ext cx="17646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61D749-2C45-C849-8E66-02C3A0F7309A}"/>
              </a:ext>
            </a:extLst>
          </p:cNvPr>
          <p:cNvSpPr/>
          <p:nvPr/>
        </p:nvSpPr>
        <p:spPr>
          <a:xfrm>
            <a:off x="6608536" y="6426674"/>
            <a:ext cx="36102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10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https://ridicorp.com/story/machine-learning-pipeline/</a:t>
            </a:r>
            <a:endParaRPr lang="ko-Kore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395637F-7CC6-87B2-0EBD-1BB94AA384C5}"/>
              </a:ext>
            </a:extLst>
          </p:cNvPr>
          <p:cNvSpPr txBox="1">
            <a:spLocks/>
          </p:cNvSpPr>
          <p:nvPr/>
        </p:nvSpPr>
        <p:spPr>
          <a:xfrm>
            <a:off x="529390" y="344529"/>
            <a:ext cx="598571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 dirty="0" err="1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리디에서</a:t>
            </a:r>
            <a:r>
              <a:rPr kumimoji="1" lang="ko-KR" altLang="en-US" sz="2800" dirty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 활용하는 </a:t>
            </a:r>
            <a:r>
              <a:rPr kumimoji="1" lang="ko-KR" altLang="en-US" sz="2800" dirty="0" err="1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머신러닝</a:t>
            </a:r>
            <a:r>
              <a:rPr kumimoji="1" lang="ko-KR" altLang="en-US" sz="2800" dirty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 기술</a:t>
            </a:r>
            <a:endParaRPr kumimoji="1" lang="en-US" altLang="ko-KR" sz="2800" dirty="0">
              <a:solidFill>
                <a:srgbClr val="002060"/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r>
              <a:rPr kumimoji="1" lang="en-US" altLang="ko-Kore-KR" dirty="0">
                <a:latin typeface="KoreanYNSJG2R" panose="02020600000000000000" pitchFamily="18" charset="-127"/>
                <a:ea typeface="KoreanYNSJG2R" panose="02020600000000000000" pitchFamily="18" charset="-127"/>
              </a:rPr>
              <a:t/>
            </a:r>
            <a:br>
              <a:rPr kumimoji="1" lang="en-US" altLang="ko-Kore-KR" dirty="0">
                <a:latin typeface="KoreanYNSJG2R" panose="02020600000000000000" pitchFamily="18" charset="-127"/>
                <a:ea typeface="KoreanYNSJG2R" panose="02020600000000000000" pitchFamily="18" charset="-127"/>
              </a:rPr>
            </a:br>
            <a:endParaRPr kumimoji="1" lang="en-US" altLang="ko-Kore-KR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endParaRPr kumimoji="1" lang="ko-Kore-KR" altLang="en-US" sz="3200" dirty="0">
              <a:solidFill>
                <a:schemeClr val="accent1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1A7B1-0A33-83B9-647F-6F80163F8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90" y="1537979"/>
            <a:ext cx="6443115" cy="461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5B0424-A46A-1721-9173-8E9F123081B7}"/>
              </a:ext>
            </a:extLst>
          </p:cNvPr>
          <p:cNvSpPr txBox="1"/>
          <p:nvPr/>
        </p:nvSpPr>
        <p:spPr>
          <a:xfrm>
            <a:off x="529390" y="1003818"/>
            <a:ext cx="862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리디의</a:t>
            </a:r>
            <a:r>
              <a:rPr lang="ko-KR" altLang="en-US" dirty="0"/>
              <a:t> 기존 시스템과 유기적으로 연결된 </a:t>
            </a:r>
            <a:r>
              <a:rPr lang="ko-KR" altLang="en-US" dirty="0" err="1"/>
              <a:t>머신러닝</a:t>
            </a:r>
            <a:r>
              <a:rPr lang="ko-KR" altLang="en-US" dirty="0"/>
              <a:t> 파이프 라인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726CC0-E0FB-E94D-9595-EC5089301C14}"/>
              </a:ext>
            </a:extLst>
          </p:cNvPr>
          <p:cNvGrpSpPr/>
          <p:nvPr/>
        </p:nvGrpSpPr>
        <p:grpSpPr>
          <a:xfrm>
            <a:off x="10395284" y="2756232"/>
            <a:ext cx="1796716" cy="689058"/>
            <a:chOff x="10395284" y="2067174"/>
            <a:chExt cx="1796716" cy="68905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20A0C2-DC14-6343-9112-F7778977052A}"/>
                </a:ext>
              </a:extLst>
            </p:cNvPr>
            <p:cNvSpPr/>
            <p:nvPr/>
          </p:nvSpPr>
          <p:spPr>
            <a:xfrm>
              <a:off x="10395284" y="2067174"/>
              <a:ext cx="1796716" cy="689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57A196-BF52-5B42-8E74-56C4E56E64E7}"/>
                </a:ext>
              </a:extLst>
            </p:cNvPr>
            <p:cNvSpPr txBox="1"/>
            <p:nvPr/>
          </p:nvSpPr>
          <p:spPr>
            <a:xfrm>
              <a:off x="10395284" y="222703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ore-KR" altLang="en-US" dirty="0">
                <a:latin typeface="KoreanYNSJG2R" panose="02020600000000000000" pitchFamily="18" charset="-127"/>
                <a:ea typeface="KoreanYNSJG2R" panose="02020600000000000000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60709A1-2741-B69B-02F3-BC6082EB84A1}"/>
              </a:ext>
            </a:extLst>
          </p:cNvPr>
          <p:cNvSpPr txBox="1"/>
          <p:nvPr/>
        </p:nvSpPr>
        <p:spPr>
          <a:xfrm>
            <a:off x="10472861" y="288970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3. </a:t>
            </a:r>
            <a:r>
              <a:rPr kumimoji="1" lang="ko-KR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리디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pic>
        <p:nvPicPr>
          <p:cNvPr id="15" name="Picture 2" descr="리디, 2021년 매출 2,000억 돌파…사상 최대 실적 달성 - 리디주식회사 RIDI Corpor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8" t="30651" r="18479" b="29349"/>
          <a:stretch/>
        </p:blipFill>
        <p:spPr bwMode="auto">
          <a:xfrm>
            <a:off x="8721002" y="227155"/>
            <a:ext cx="1256716" cy="49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441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585" y="0"/>
            <a:ext cx="179641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9BB446-5C71-1D41-B91E-EBB219E585F5}"/>
              </a:ext>
            </a:extLst>
          </p:cNvPr>
          <p:cNvSpPr/>
          <p:nvPr/>
        </p:nvSpPr>
        <p:spPr>
          <a:xfrm>
            <a:off x="10219055" y="0"/>
            <a:ext cx="1765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495299" y="514350"/>
            <a:ext cx="5133975" cy="23882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4400">
                <a:solidFill>
                  <a:srgbClr val="002060"/>
                </a:solidFill>
                <a:latin typeface="KoreanYNSJG2R" charset="0"/>
                <a:ea typeface="KoreanYNSJG2R" charset="0"/>
              </a:rPr>
              <a:t>산업 분석</a:t>
            </a:r>
            <a:endParaRPr lang="ko-KR" altLang="en-US" sz="2400">
              <a:solidFill>
                <a:schemeClr val="accent1">
                  <a:lumMod val="50000"/>
                </a:schemeClr>
              </a:solidFill>
              <a:latin typeface="KoreanYNSJG2R" charset="0"/>
              <a:ea typeface="KoreanYNSJG2R" charset="0"/>
            </a:endParaRPr>
          </a:p>
        </p:txBody>
      </p:sp>
      <p:sp>
        <p:nvSpPr>
          <p:cNvPr id="29" name="액자 28"/>
          <p:cNvSpPr>
            <a:spLocks/>
          </p:cNvSpPr>
          <p:nvPr/>
        </p:nvSpPr>
        <p:spPr>
          <a:xfrm>
            <a:off x="657860" y="1716405"/>
            <a:ext cx="8847455" cy="4436110"/>
          </a:xfrm>
          <a:prstGeom prst="frame">
            <a:avLst>
              <a:gd name="adj1" fmla="val 886"/>
            </a:avLst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도형 20"/>
          <p:cNvSpPr>
            <a:spLocks/>
          </p:cNvSpPr>
          <p:nvPr/>
        </p:nvSpPr>
        <p:spPr>
          <a:xfrm>
            <a:off x="1183640" y="1950084"/>
            <a:ext cx="7897495" cy="13081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IT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산업</a:t>
            </a:r>
            <a:endParaRPr lang="ko-KR" altLang="en-US" sz="18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hangingPunct="1"/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정보통신산업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(Information Technology Industries,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IT산업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) :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정보관련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상품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및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서비스를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생산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처리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배송하는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산업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또는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인터넷과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전자상거래를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운영하는데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필요한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기반을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제공하는</a:t>
            </a:r>
            <a:r>
              <a:rPr sz="18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산업</a:t>
            </a:r>
            <a:endParaRPr lang="ko-KR" altLang="en-US" sz="18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텍스트 상자 23"/>
          <p:cNvSpPr txBox="1">
            <a:spLocks/>
          </p:cNvSpPr>
          <p:nvPr/>
        </p:nvSpPr>
        <p:spPr>
          <a:xfrm>
            <a:off x="1033145" y="3425190"/>
            <a:ext cx="8157209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 b="1">
                <a:latin typeface="나눔고딕" charset="0"/>
                <a:ea typeface="나눔고딕" charset="0"/>
              </a:rPr>
              <a:t>2022</a:t>
            </a:r>
            <a:endParaRPr lang="ko-KR" altLang="en-US" b="1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(+)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인공지능 분야에서는 단 며칠만에 100만명이 사용하는 서비스가 등장함.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챗GPT와 스테이블 디퓨전(Stable Diffusion)등이 큰 주목을 받음.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AI 반도체에 대한 관심도 높아짐.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(-)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블록체인 업계는 침체기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암호</a:t>
            </a:r>
            <a:r>
              <a:rPr>
                <a:latin typeface="나눔고딕" charset="0"/>
                <a:ea typeface="나눔고딕" charset="0"/>
              </a:rPr>
              <a:t> 화폐와 NFT 가격은 큰 폭으로 하락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680416-7BB3-7040-9C75-869D2E01D208}"/>
              </a:ext>
            </a:extLst>
          </p:cNvPr>
          <p:cNvSpPr/>
          <p:nvPr/>
        </p:nvSpPr>
        <p:spPr>
          <a:xfrm>
            <a:off x="10395284" y="0"/>
            <a:ext cx="1796716" cy="689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155773-2109-6944-86E8-909AF3A2BDB5}"/>
              </a:ext>
            </a:extLst>
          </p:cNvPr>
          <p:cNvSpPr txBox="1"/>
          <p:nvPr/>
        </p:nvSpPr>
        <p:spPr>
          <a:xfrm>
            <a:off x="10395284" y="159863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 산업 분석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60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585" y="0"/>
            <a:ext cx="179641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0A38FD-1A5D-714F-A1F2-AA39482A36A4}"/>
              </a:ext>
            </a:extLst>
          </p:cNvPr>
          <p:cNvSpPr/>
          <p:nvPr/>
        </p:nvSpPr>
        <p:spPr>
          <a:xfrm>
            <a:off x="10219055" y="0"/>
            <a:ext cx="1765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33705" y="208280"/>
            <a:ext cx="8482965" cy="23882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dirty="0" smtClean="0">
                <a:solidFill>
                  <a:srgbClr val="002060"/>
                </a:solidFill>
                <a:latin typeface="KoreanYNSJG2R" charset="0"/>
                <a:ea typeface="KoreanYNSJG2R" charset="0"/>
              </a:rPr>
              <a:t>4</a:t>
            </a:r>
            <a:r>
              <a:rPr lang="en-US" altLang="ko-KR" dirty="0" smtClean="0">
                <a:solidFill>
                  <a:srgbClr val="002060"/>
                </a:solidFill>
                <a:latin typeface="KoreanYNSJG2R" charset="0"/>
                <a:ea typeface="KoreanYNSJG2R" charset="0"/>
              </a:rPr>
              <a:t>. </a:t>
            </a:r>
            <a:r>
              <a:rPr lang="ko-KR" altLang="en-US" dirty="0" err="1" smtClean="0">
                <a:solidFill>
                  <a:srgbClr val="002060"/>
                </a:solidFill>
                <a:latin typeface="KoreanYNSJG2R" charset="0"/>
                <a:ea typeface="KoreanYNSJG2R" charset="0"/>
              </a:rPr>
              <a:t>셀바스</a:t>
            </a:r>
            <a:endParaRPr lang="ko-KR" altLang="en-US" sz="4400" dirty="0">
              <a:solidFill>
                <a:srgbClr val="002060"/>
              </a:solidFill>
              <a:latin typeface="KoreanYNSJG2R" charset="0"/>
              <a:ea typeface="KoreanYNSJG2R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839243F-3D3E-624E-B953-1B5C7C4F98C0}"/>
              </a:ext>
            </a:extLst>
          </p:cNvPr>
          <p:cNvSpPr/>
          <p:nvPr/>
        </p:nvSpPr>
        <p:spPr>
          <a:xfrm>
            <a:off x="10395284" y="3445290"/>
            <a:ext cx="1796716" cy="689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BE3306-BB4A-ED43-B244-1F9CF4FFDB2C}"/>
              </a:ext>
            </a:extLst>
          </p:cNvPr>
          <p:cNvSpPr txBox="1"/>
          <p:nvPr/>
        </p:nvSpPr>
        <p:spPr>
          <a:xfrm>
            <a:off x="10395284" y="360515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4. </a:t>
            </a:r>
            <a:r>
              <a:rPr kumimoji="1" lang="ko-KR" altLang="en-US" dirty="0" err="1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셀바스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pic>
        <p:nvPicPr>
          <p:cNvPr id="19" name="그림 1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18BBEC5-3760-3F2B-C414-562E01128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857" y="1927298"/>
            <a:ext cx="5519155" cy="261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1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284" y="0"/>
            <a:ext cx="1796716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9BB446-5C71-1D41-B91E-EBB219E585F5}"/>
              </a:ext>
            </a:extLst>
          </p:cNvPr>
          <p:cNvSpPr/>
          <p:nvPr/>
        </p:nvSpPr>
        <p:spPr>
          <a:xfrm>
            <a:off x="10218820" y="0"/>
            <a:ext cx="17646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E5FC9905-3761-8046-AF5A-52C604A4ECF6}"/>
              </a:ext>
            </a:extLst>
          </p:cNvPr>
          <p:cNvSpPr txBox="1">
            <a:spLocks/>
          </p:cNvSpPr>
          <p:nvPr/>
        </p:nvSpPr>
        <p:spPr>
          <a:xfrm>
            <a:off x="529390" y="344529"/>
            <a:ext cx="2856748" cy="873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기업소개</a:t>
            </a:r>
            <a:endParaRPr kumimoji="1" lang="ko-Kore-KR" altLang="en-US" sz="3200" dirty="0">
              <a:solidFill>
                <a:schemeClr val="accent1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pic>
        <p:nvPicPr>
          <p:cNvPr id="32" name="그림 3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18BBEC5-3760-3F2B-C414-562E01128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3" y="1727000"/>
            <a:ext cx="2421454" cy="114886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F2884DC-487E-B59F-63C4-B34B8F146005}"/>
              </a:ext>
            </a:extLst>
          </p:cNvPr>
          <p:cNvSpPr/>
          <p:nvPr/>
        </p:nvSpPr>
        <p:spPr>
          <a:xfrm>
            <a:off x="220045" y="3199901"/>
            <a:ext cx="285674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회사명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주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셀바스에이아이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0FCB220-B4D4-DA70-0968-3B0EF881E761}"/>
              </a:ext>
            </a:extLst>
          </p:cNvPr>
          <p:cNvSpPr/>
          <p:nvPr/>
        </p:nvSpPr>
        <p:spPr>
          <a:xfrm>
            <a:off x="220043" y="3659173"/>
            <a:ext cx="375478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산   업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응용  개발 및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공급업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271836-0DE5-C0A7-FC80-A0C927E55E09}"/>
              </a:ext>
            </a:extLst>
          </p:cNvPr>
          <p:cNvSpPr/>
          <p:nvPr/>
        </p:nvSpPr>
        <p:spPr>
          <a:xfrm>
            <a:off x="220044" y="4117723"/>
            <a:ext cx="375478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설립일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1999.03.31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(25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년차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D7D6FA9-621C-4568-BB13-FA6F61A16268}"/>
              </a:ext>
            </a:extLst>
          </p:cNvPr>
          <p:cNvSpPr/>
          <p:nvPr/>
        </p:nvSpPr>
        <p:spPr>
          <a:xfrm>
            <a:off x="220043" y="4582692"/>
            <a:ext cx="375478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매출액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234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억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천만원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(22.12.31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기준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E93E95-163D-9B61-8B49-3267D766ED4A}"/>
              </a:ext>
            </a:extLst>
          </p:cNvPr>
          <p:cNvSpPr/>
          <p:nvPr/>
        </p:nvSpPr>
        <p:spPr>
          <a:xfrm>
            <a:off x="220043" y="5064594"/>
            <a:ext cx="3754783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주요사업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SW(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필기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영상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음성인식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자연어처리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OCR)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개발 및 공급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EA75D2F-5418-7561-BED3-F42D54779327}"/>
              </a:ext>
            </a:extLst>
          </p:cNvPr>
          <p:cNvGrpSpPr/>
          <p:nvPr/>
        </p:nvGrpSpPr>
        <p:grpSpPr>
          <a:xfrm>
            <a:off x="3402328" y="1237733"/>
            <a:ext cx="3275963" cy="2647601"/>
            <a:chOff x="688530" y="1579485"/>
            <a:chExt cx="2597429" cy="416807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A4D349A-C530-EDE9-6B27-0719E3E5AF06}"/>
                </a:ext>
              </a:extLst>
            </p:cNvPr>
            <p:cNvSpPr/>
            <p:nvPr/>
          </p:nvSpPr>
          <p:spPr>
            <a:xfrm>
              <a:off x="688530" y="1942313"/>
              <a:ext cx="2597429" cy="3805244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B1096F5-712A-A7B3-8717-02C923836DAA}"/>
                </a:ext>
              </a:extLst>
            </p:cNvPr>
            <p:cNvSpPr/>
            <p:nvPr/>
          </p:nvSpPr>
          <p:spPr>
            <a:xfrm>
              <a:off x="1622413" y="1579485"/>
              <a:ext cx="756488" cy="629886"/>
            </a:xfrm>
            <a:prstGeom prst="rect">
              <a:avLst/>
            </a:prstGeom>
            <a:solidFill>
              <a:srgbClr val="002060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매출액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D2C9E2B-1116-F7ED-2F2C-BAE991A56D4A}"/>
              </a:ext>
            </a:extLst>
          </p:cNvPr>
          <p:cNvGrpSpPr/>
          <p:nvPr/>
        </p:nvGrpSpPr>
        <p:grpSpPr>
          <a:xfrm>
            <a:off x="6827491" y="1218449"/>
            <a:ext cx="3275963" cy="2674402"/>
            <a:chOff x="688530" y="1537293"/>
            <a:chExt cx="2597429" cy="421026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94683BE-A593-B097-DC9A-E7DBA444B922}"/>
                </a:ext>
              </a:extLst>
            </p:cNvPr>
            <p:cNvSpPr/>
            <p:nvPr/>
          </p:nvSpPr>
          <p:spPr>
            <a:xfrm>
              <a:off x="688530" y="1942313"/>
              <a:ext cx="2597429" cy="3805244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0A0AAF1-44FE-320C-F29D-FEE8E3E8CD8A}"/>
                </a:ext>
              </a:extLst>
            </p:cNvPr>
            <p:cNvSpPr/>
            <p:nvPr/>
          </p:nvSpPr>
          <p:spPr>
            <a:xfrm>
              <a:off x="1507565" y="1537293"/>
              <a:ext cx="959845" cy="629886"/>
            </a:xfrm>
            <a:prstGeom prst="rect">
              <a:avLst/>
            </a:prstGeom>
            <a:solidFill>
              <a:srgbClr val="002060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사업분석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99B0DE9-497C-C040-FC3D-0E3E20AA8237}"/>
              </a:ext>
            </a:extLst>
          </p:cNvPr>
          <p:cNvGrpSpPr/>
          <p:nvPr/>
        </p:nvGrpSpPr>
        <p:grpSpPr>
          <a:xfrm>
            <a:off x="3402328" y="4076601"/>
            <a:ext cx="3275963" cy="2615092"/>
            <a:chOff x="688530" y="1942313"/>
            <a:chExt cx="2597429" cy="411689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6312CC4-7012-C078-20F4-592D1DBDE7B8}"/>
                </a:ext>
              </a:extLst>
            </p:cNvPr>
            <p:cNvSpPr/>
            <p:nvPr/>
          </p:nvSpPr>
          <p:spPr>
            <a:xfrm>
              <a:off x="688530" y="1942313"/>
              <a:ext cx="2597429" cy="3805244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06D164B-87EE-5760-6407-AEB3172F0C9A}"/>
                </a:ext>
              </a:extLst>
            </p:cNvPr>
            <p:cNvSpPr/>
            <p:nvPr/>
          </p:nvSpPr>
          <p:spPr>
            <a:xfrm>
              <a:off x="1507322" y="5429320"/>
              <a:ext cx="959845" cy="629886"/>
            </a:xfrm>
            <a:prstGeom prst="rect">
              <a:avLst/>
            </a:prstGeom>
            <a:solidFill>
              <a:srgbClr val="002060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영업이익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5D94B6E-643B-4BD2-7CA9-F7111037C4AD}"/>
              </a:ext>
            </a:extLst>
          </p:cNvPr>
          <p:cNvGrpSpPr/>
          <p:nvPr/>
        </p:nvGrpSpPr>
        <p:grpSpPr>
          <a:xfrm>
            <a:off x="6827491" y="4084118"/>
            <a:ext cx="3275963" cy="2569276"/>
            <a:chOff x="688530" y="1942313"/>
            <a:chExt cx="2597429" cy="4044766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25FDB12-44BA-57A3-76E8-BF2AC3942D16}"/>
                </a:ext>
              </a:extLst>
            </p:cNvPr>
            <p:cNvSpPr/>
            <p:nvPr/>
          </p:nvSpPr>
          <p:spPr>
            <a:xfrm>
              <a:off x="688530" y="1942313"/>
              <a:ext cx="2597429" cy="3805244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0548BB8-7728-BDB9-C169-D452FF233DEB}"/>
                </a:ext>
              </a:extLst>
            </p:cNvPr>
            <p:cNvSpPr/>
            <p:nvPr/>
          </p:nvSpPr>
          <p:spPr>
            <a:xfrm>
              <a:off x="1507322" y="5357193"/>
              <a:ext cx="959845" cy="629886"/>
            </a:xfrm>
            <a:prstGeom prst="rect">
              <a:avLst/>
            </a:prstGeom>
            <a:solidFill>
              <a:srgbClr val="002060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기업등급</a:t>
              </a:r>
            </a:p>
          </p:txBody>
        </p:sp>
      </p:grpSp>
      <p:pic>
        <p:nvPicPr>
          <p:cNvPr id="65" name="그림 64" descr="차트이(가) 표시된 사진&#10;&#10;자동 생성된 설명">
            <a:extLst>
              <a:ext uri="{FF2B5EF4-FFF2-40B4-BE49-F238E27FC236}">
                <a16:creationId xmlns:a16="http://schemas.microsoft.com/office/drawing/2014/main" id="{CBF830D1-7A8F-49FD-5264-97328C710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842" y="1858653"/>
            <a:ext cx="2828770" cy="1875462"/>
          </a:xfrm>
          <a:prstGeom prst="rect">
            <a:avLst/>
          </a:prstGeom>
        </p:spPr>
      </p:pic>
      <p:pic>
        <p:nvPicPr>
          <p:cNvPr id="67" name="그림 66" descr="차트이(가) 표시된 사진&#10;&#10;자동 생성된 설명">
            <a:extLst>
              <a:ext uri="{FF2B5EF4-FFF2-40B4-BE49-F238E27FC236}">
                <a16:creationId xmlns:a16="http://schemas.microsoft.com/office/drawing/2014/main" id="{E9B6FB3C-2BBC-4C19-7250-3A7AD21B8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126" y="1791710"/>
            <a:ext cx="2820846" cy="1999587"/>
          </a:xfrm>
          <a:prstGeom prst="rect">
            <a:avLst/>
          </a:prstGeom>
        </p:spPr>
      </p:pic>
      <p:pic>
        <p:nvPicPr>
          <p:cNvPr id="69" name="그림 68" descr="차트이(가) 표시된 사진&#10;&#10;자동 생성된 설명">
            <a:extLst>
              <a:ext uri="{FF2B5EF4-FFF2-40B4-BE49-F238E27FC236}">
                <a16:creationId xmlns:a16="http://schemas.microsoft.com/office/drawing/2014/main" id="{AE0ED28A-2924-4AF9-1694-8DE186EC9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258" y="4193586"/>
            <a:ext cx="2606226" cy="1981877"/>
          </a:xfrm>
          <a:prstGeom prst="rect">
            <a:avLst/>
          </a:prstGeom>
        </p:spPr>
      </p:pic>
      <p:pic>
        <p:nvPicPr>
          <p:cNvPr id="71" name="그림 70" descr="차트이(가) 표시된 사진&#10;&#10;자동 생성된 설명">
            <a:extLst>
              <a:ext uri="{FF2B5EF4-FFF2-40B4-BE49-F238E27FC236}">
                <a16:creationId xmlns:a16="http://schemas.microsoft.com/office/drawing/2014/main" id="{FE36531C-A52B-AEFB-81B4-948A9410D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9269" y="4221834"/>
            <a:ext cx="2835915" cy="187597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39243F-3D3E-624E-B953-1B5C7C4F98C0}"/>
              </a:ext>
            </a:extLst>
          </p:cNvPr>
          <p:cNvSpPr/>
          <p:nvPr/>
        </p:nvSpPr>
        <p:spPr>
          <a:xfrm>
            <a:off x="10395284" y="3445290"/>
            <a:ext cx="1796716" cy="689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BE3306-BB4A-ED43-B244-1F9CF4FFDB2C}"/>
              </a:ext>
            </a:extLst>
          </p:cNvPr>
          <p:cNvSpPr txBox="1"/>
          <p:nvPr/>
        </p:nvSpPr>
        <p:spPr>
          <a:xfrm>
            <a:off x="10395284" y="360515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4. </a:t>
            </a:r>
            <a:r>
              <a:rPr kumimoji="1" lang="ko-KR" altLang="en-US" dirty="0" err="1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셀바스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18BBEC5-3760-3F2B-C414-562E01128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765" r="22638" b="25367"/>
          <a:stretch/>
        </p:blipFill>
        <p:spPr>
          <a:xfrm>
            <a:off x="8134119" y="144232"/>
            <a:ext cx="1873294" cy="40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90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284" y="0"/>
            <a:ext cx="1796716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9BB446-5C71-1D41-B91E-EBB219E585F5}"/>
              </a:ext>
            </a:extLst>
          </p:cNvPr>
          <p:cNvSpPr/>
          <p:nvPr/>
        </p:nvSpPr>
        <p:spPr>
          <a:xfrm>
            <a:off x="10218820" y="0"/>
            <a:ext cx="17646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E5FC9905-3761-8046-AF5A-52C604A4ECF6}"/>
              </a:ext>
            </a:extLst>
          </p:cNvPr>
          <p:cNvSpPr txBox="1">
            <a:spLocks/>
          </p:cNvSpPr>
          <p:nvPr/>
        </p:nvSpPr>
        <p:spPr>
          <a:xfrm>
            <a:off x="529390" y="344529"/>
            <a:ext cx="913229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경영철학</a:t>
            </a:r>
            <a:endParaRPr kumimoji="1" lang="en-US" altLang="ko-KR" dirty="0">
              <a:solidFill>
                <a:srgbClr val="002060"/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r>
              <a:rPr kumimoji="1" lang="en-US" altLang="ko-Kore-KR" sz="105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ko-KR" altLang="en-US" sz="1400" dirty="0" err="1">
                <a:latin typeface="KoreanYNSJG2R" panose="02020600000000000000" pitchFamily="18" charset="-127"/>
                <a:ea typeface="KoreanYNSJG2R" panose="02020600000000000000" pitchFamily="18" charset="-127"/>
              </a:rPr>
              <a:t>셀바스</a:t>
            </a:r>
            <a:r>
              <a:rPr kumimoji="1" lang="ko-KR" altLang="en-US" sz="14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ko-KR" sz="14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AI</a:t>
            </a:r>
            <a:r>
              <a:rPr kumimoji="1" lang="ko-KR" altLang="en-US" sz="14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는 </a:t>
            </a:r>
            <a:r>
              <a:rPr kumimoji="1" lang="en-US" altLang="ko-KR" sz="14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Adaptability(</a:t>
            </a:r>
            <a:r>
              <a:rPr kumimoji="1" lang="ko-KR" altLang="en-US" sz="14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유연한 사고와 과감한 실행력</a:t>
            </a:r>
            <a:r>
              <a:rPr kumimoji="1" lang="en-US" altLang="ko-KR" sz="14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)</a:t>
            </a:r>
            <a:r>
              <a:rPr kumimoji="1" lang="ko-KR" altLang="en-US" sz="14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을 지닌 인재들이 </a:t>
            </a:r>
            <a:r>
              <a:rPr kumimoji="1" lang="en-US" altLang="ko-KR" sz="14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Autonomous(</a:t>
            </a:r>
            <a:r>
              <a:rPr kumimoji="1" lang="ko-KR" altLang="en-US" sz="14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자율성</a:t>
            </a:r>
            <a:r>
              <a:rPr kumimoji="1" lang="en-US" altLang="ko-KR" sz="14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)</a:t>
            </a:r>
            <a:r>
              <a:rPr kumimoji="1" lang="ko-KR" altLang="en-US" sz="14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을 지향하는 경영시스템을 기반으로 지속가능한 </a:t>
            </a:r>
            <a:r>
              <a:rPr kumimoji="1" lang="en-US" altLang="ko-KR" sz="14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Growth(</a:t>
            </a:r>
            <a:r>
              <a:rPr kumimoji="1" lang="ko-KR" altLang="en-US" sz="14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성장</a:t>
            </a:r>
            <a:r>
              <a:rPr kumimoji="1" lang="en-US" altLang="ko-KR" sz="14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)</a:t>
            </a:r>
            <a:r>
              <a:rPr kumimoji="1" lang="ko-KR" altLang="en-US" sz="14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을 만들어 갑니다</a:t>
            </a:r>
            <a:r>
              <a:rPr kumimoji="1" lang="en-US" altLang="ko-KR" sz="1400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.</a:t>
            </a:r>
            <a:endParaRPr kumimoji="1" lang="ko-Kore-KR" altLang="en-US" sz="1050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39" name="왼쪽 대괄호 40">
            <a:extLst>
              <a:ext uri="{FF2B5EF4-FFF2-40B4-BE49-F238E27FC236}">
                <a16:creationId xmlns:a16="http://schemas.microsoft.com/office/drawing/2014/main" id="{4CF0D169-9616-642A-4FB7-8DFBF095013E}"/>
              </a:ext>
            </a:extLst>
          </p:cNvPr>
          <p:cNvSpPr/>
          <p:nvPr/>
        </p:nvSpPr>
        <p:spPr>
          <a:xfrm>
            <a:off x="360900" y="1927433"/>
            <a:ext cx="311447" cy="4123172"/>
          </a:xfrm>
          <a:prstGeom prst="leftBracke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00" b="1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028A16E-E143-C7DD-F5A2-BC9D2A43FB0A}"/>
              </a:ext>
            </a:extLst>
          </p:cNvPr>
          <p:cNvGrpSpPr/>
          <p:nvPr/>
        </p:nvGrpSpPr>
        <p:grpSpPr>
          <a:xfrm>
            <a:off x="516623" y="2057853"/>
            <a:ext cx="9151746" cy="3959786"/>
            <a:chOff x="1402827" y="2121715"/>
            <a:chExt cx="9151746" cy="3959786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6D47A36-03CE-D2D8-FAB6-7A869BC2A6B7}"/>
                </a:ext>
              </a:extLst>
            </p:cNvPr>
            <p:cNvGrpSpPr/>
            <p:nvPr/>
          </p:nvGrpSpPr>
          <p:grpSpPr>
            <a:xfrm>
              <a:off x="1422282" y="2437084"/>
              <a:ext cx="9132291" cy="3644417"/>
              <a:chOff x="1167870" y="2541301"/>
              <a:chExt cx="9132291" cy="3644417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8C8CB62-B66F-C510-393F-0253394C1D04}"/>
                  </a:ext>
                </a:extLst>
              </p:cNvPr>
              <p:cNvSpPr/>
              <p:nvPr/>
            </p:nvSpPr>
            <p:spPr>
              <a:xfrm>
                <a:off x="1167870" y="3996163"/>
                <a:ext cx="9132289" cy="583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fontAlgn="base">
                  <a:lnSpc>
                    <a:spcPct val="120000"/>
                  </a:lnSpc>
                </a:pPr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자율적인 문화를 바탕으로 스스로 목표를 세우고 도전할 때 즐겁게 일 할 수 있습니다</a:t>
                </a:r>
                <a:r>
                  <a:rPr lang="en-US" altLang="ko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. </a:t>
                </a:r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이를 위해 구성원들이 통제 받지 않고 </a:t>
                </a:r>
                <a:r>
                  <a:rPr lang="en-US" altLang="ko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'</a:t>
                </a:r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스스로 판단</a:t>
                </a:r>
                <a:r>
                  <a:rPr lang="en-US" altLang="ko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'</a:t>
                </a:r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하여 </a:t>
                </a:r>
                <a:r>
                  <a:rPr lang="en-US" altLang="ko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'</a:t>
                </a:r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행동</a:t>
                </a:r>
                <a:r>
                  <a:rPr lang="en-US" altLang="ko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'</a:t>
                </a:r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할 수 있는 환경을 제공하고 최대한 권한을 이양합니다</a:t>
                </a:r>
                <a:r>
                  <a:rPr lang="en-US" altLang="ko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.</a:t>
                </a:r>
                <a:endParaRPr lang="en-US" altLang="ko-KR" sz="1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F82ED24-5988-788C-8AC6-3524E2307751}"/>
                  </a:ext>
                </a:extLst>
              </p:cNvPr>
              <p:cNvSpPr/>
              <p:nvPr/>
            </p:nvSpPr>
            <p:spPr>
              <a:xfrm>
                <a:off x="1167870" y="5084711"/>
                <a:ext cx="9132288" cy="1101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fontAlgn="base">
                  <a:lnSpc>
                    <a:spcPct val="120000"/>
                  </a:lnSpc>
                </a:pPr>
                <a:r>
                  <a:rPr lang="en-US" altLang="ko-Kore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Adaptability</a:t>
                </a:r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가 좋은 사람은 의심과 믿음</a:t>
                </a:r>
                <a:r>
                  <a:rPr lang="en-US" altLang="ko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, </a:t>
                </a:r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집념과 포기</a:t>
                </a:r>
                <a:r>
                  <a:rPr lang="en-US" altLang="ko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, </a:t>
                </a:r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도전과 안정 등 상반된 가치가 존재하는 사이에서 편향되지 않고</a:t>
                </a:r>
                <a:r>
                  <a:rPr lang="en-US" altLang="ko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, </a:t>
                </a:r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지금 어떤 방향이 </a:t>
                </a:r>
                <a:r>
                  <a:rPr lang="ko-KR" altLang="en-US" sz="1400" b="0" i="0" dirty="0" err="1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옳은지</a:t>
                </a:r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판단하고 과감하게 결단하고 실행합니다</a:t>
                </a:r>
                <a:r>
                  <a:rPr lang="en-US" altLang="ko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. </a:t>
                </a:r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편향되지 않은 유연한 사고와 어떠한 방향이 결정되더라도 잘 실행할 수 있는 </a:t>
                </a:r>
                <a:r>
                  <a:rPr lang="ko-KR" altLang="en-US" sz="1400" b="0" i="0" dirty="0" err="1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다재다능한</a:t>
                </a:r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역량을 갖춘 사람입니다</a:t>
                </a:r>
                <a:r>
                  <a:rPr lang="en-US" altLang="ko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. </a:t>
                </a:r>
                <a:r>
                  <a:rPr lang="en-US" altLang="ko-Kore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Adaptability </a:t>
                </a:r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역량은 끊임없이 수양하고 노력하는 것입니다</a:t>
                </a:r>
                <a:r>
                  <a:rPr lang="en-US" altLang="ko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.</a:t>
                </a:r>
                <a:endPara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813F801-A4ED-7E38-21D7-462391965534}"/>
                  </a:ext>
                </a:extLst>
              </p:cNvPr>
              <p:cNvSpPr/>
              <p:nvPr/>
            </p:nvSpPr>
            <p:spPr>
              <a:xfrm>
                <a:off x="1167871" y="2541301"/>
                <a:ext cx="913229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우리의 경영목표는 </a:t>
                </a:r>
                <a:r>
                  <a:rPr lang="en-US" altLang="ko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'</a:t>
                </a:r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성장</a:t>
                </a:r>
                <a:r>
                  <a:rPr lang="en-US" altLang="ko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'</a:t>
                </a:r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입니다</a:t>
                </a:r>
                <a:r>
                  <a:rPr lang="en-US" altLang="ko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. </a:t>
                </a:r>
                <a:r>
                  <a:rPr lang="ko-KR" altLang="en-US" sz="1400" b="0" i="0" dirty="0" err="1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셀바스</a:t>
                </a:r>
                <a:r>
                  <a:rPr lang="en-US" altLang="ko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(</a:t>
                </a:r>
                <a:r>
                  <a:rPr lang="en-US" altLang="ko-Kore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SELVAS)</a:t>
                </a:r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는 지구상에서 식물이 가장 빨리 자라는 열대우림으로</a:t>
                </a:r>
                <a:r>
                  <a:rPr lang="en-US" altLang="ko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, </a:t>
                </a:r>
              </a:p>
              <a:p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성장을 상징합니다</a:t>
                </a:r>
                <a:r>
                  <a:rPr lang="en-US" altLang="ko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.</a:t>
                </a:r>
                <a:r>
                  <a:rPr lang="ko-KR" altLang="en-US" sz="1400" dirty="0"/>
                  <a:t/>
                </a:r>
                <a:br>
                  <a:rPr lang="ko-KR" altLang="en-US" sz="1400" dirty="0"/>
                </a:br>
                <a:r>
                  <a:rPr lang="ko-KR" altLang="en-US" sz="1400" b="0" i="0" dirty="0" err="1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셀바스</a:t>
                </a:r>
                <a:r>
                  <a:rPr lang="en-US" altLang="ko-Kore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AI</a:t>
                </a:r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는 성장의 플랫폼으로 </a:t>
                </a:r>
                <a:r>
                  <a:rPr lang="ko-KR" altLang="en-US" sz="1400" b="0" i="0" dirty="0" err="1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셀바스</a:t>
                </a:r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구성원</a:t>
                </a:r>
                <a:r>
                  <a:rPr lang="en-US" altLang="ko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, </a:t>
                </a:r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고객</a:t>
                </a:r>
                <a:r>
                  <a:rPr lang="en-US" altLang="ko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, </a:t>
                </a:r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주주와 동반 성장을 추구합니다</a:t>
                </a:r>
                <a:r>
                  <a:rPr lang="en-US" altLang="ko-KR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.</a:t>
                </a:r>
                <a:r>
                  <a:rPr lang="ko-KR" altLang="en-US" sz="1400" dirty="0"/>
                  <a:t/>
                </a:r>
                <a:br>
                  <a:rPr lang="ko-KR" altLang="en-US" sz="1400" dirty="0"/>
                </a:br>
                <a:r>
                  <a:rPr lang="ko-KR" altLang="en-US" sz="1400" b="0" i="0" dirty="0">
                    <a:solidFill>
                      <a:srgbClr val="333333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눈앞의 이익보다 장기 성장의 길을 선택합니다</a:t>
                </a:r>
                <a:endParaRPr lang="ko-KR" altLang="en-US" sz="13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9414B7C-9570-5140-D0F2-A73D92094291}"/>
                </a:ext>
              </a:extLst>
            </p:cNvPr>
            <p:cNvSpPr/>
            <p:nvPr/>
          </p:nvSpPr>
          <p:spPr>
            <a:xfrm>
              <a:off x="1402827" y="2121715"/>
              <a:ext cx="12089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01.</a:t>
              </a:r>
              <a:r>
                <a:rPr lang="ko-KR" altLang="en-US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경영목표</a:t>
              </a:r>
              <a:endParaRPr lang="ko-KR" altLang="en-US" spc="-300" dirty="0">
                <a:solidFill>
                  <a:srgbClr val="002060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DCD271C-4296-9520-F39E-8CB58563A965}"/>
                </a:ext>
              </a:extLst>
            </p:cNvPr>
            <p:cNvSpPr/>
            <p:nvPr/>
          </p:nvSpPr>
          <p:spPr>
            <a:xfrm>
              <a:off x="1422281" y="3568290"/>
              <a:ext cx="14013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02.</a:t>
              </a:r>
              <a:r>
                <a:rPr lang="ko-KR" altLang="en-US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경영시스템</a:t>
              </a:r>
              <a:endParaRPr lang="ko-KR" altLang="en-US" spc="-300" dirty="0">
                <a:solidFill>
                  <a:srgbClr val="002060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09EB92F-3B4E-34BE-69E5-FC958DBCFC00}"/>
                </a:ext>
              </a:extLst>
            </p:cNvPr>
            <p:cNvSpPr/>
            <p:nvPr/>
          </p:nvSpPr>
          <p:spPr>
            <a:xfrm>
              <a:off x="1402827" y="4638656"/>
              <a:ext cx="10166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03.</a:t>
              </a:r>
              <a:r>
                <a:rPr lang="ko-KR" altLang="en-US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b="1" spc="-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인재상</a:t>
              </a:r>
              <a:endParaRPr lang="ko-KR" altLang="en-US" spc="-300" dirty="0">
                <a:solidFill>
                  <a:srgbClr val="002060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39243F-3D3E-624E-B953-1B5C7C4F98C0}"/>
              </a:ext>
            </a:extLst>
          </p:cNvPr>
          <p:cNvSpPr/>
          <p:nvPr/>
        </p:nvSpPr>
        <p:spPr>
          <a:xfrm>
            <a:off x="10395284" y="3445290"/>
            <a:ext cx="1796716" cy="689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BE3306-BB4A-ED43-B244-1F9CF4FFDB2C}"/>
              </a:ext>
            </a:extLst>
          </p:cNvPr>
          <p:cNvSpPr txBox="1"/>
          <p:nvPr/>
        </p:nvSpPr>
        <p:spPr>
          <a:xfrm>
            <a:off x="10395284" y="360515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4. </a:t>
            </a:r>
            <a:r>
              <a:rPr kumimoji="1" lang="ko-KR" altLang="en-US" dirty="0" err="1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셀바스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pic>
        <p:nvPicPr>
          <p:cNvPr id="21" name="그림 2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18BBEC5-3760-3F2B-C414-562E01128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765" r="22638" b="25367"/>
          <a:stretch/>
        </p:blipFill>
        <p:spPr>
          <a:xfrm>
            <a:off x="8134119" y="144232"/>
            <a:ext cx="1873294" cy="40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68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284" y="0"/>
            <a:ext cx="1796716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CBDF10-6BD0-D14B-A696-D985C3C8C330}"/>
              </a:ext>
            </a:extLst>
          </p:cNvPr>
          <p:cNvSpPr/>
          <p:nvPr/>
        </p:nvSpPr>
        <p:spPr>
          <a:xfrm>
            <a:off x="10218820" y="0"/>
            <a:ext cx="17646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DCC4E4A-43BA-5846-A0CB-F8C968B38637}"/>
              </a:ext>
            </a:extLst>
          </p:cNvPr>
          <p:cNvSpPr txBox="1">
            <a:spLocks/>
          </p:cNvSpPr>
          <p:nvPr/>
        </p:nvSpPr>
        <p:spPr>
          <a:xfrm>
            <a:off x="529390" y="344529"/>
            <a:ext cx="5133474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기술동향</a:t>
            </a:r>
            <a:r>
              <a:rPr kumimoji="1" lang="en-US" altLang="ko-Kore-KR" dirty="0">
                <a:latin typeface="KoreanYNSJG2R" panose="02020600000000000000" pitchFamily="18" charset="-127"/>
                <a:ea typeface="KoreanYNSJG2R" panose="02020600000000000000" pitchFamily="18" charset="-127"/>
              </a:rPr>
              <a:t/>
            </a:r>
            <a:br>
              <a:rPr kumimoji="1" lang="en-US" altLang="ko-Kore-KR" dirty="0">
                <a:latin typeface="KoreanYNSJG2R" panose="02020600000000000000" pitchFamily="18" charset="-127"/>
                <a:ea typeface="KoreanYNSJG2R" panose="02020600000000000000" pitchFamily="18" charset="-127"/>
              </a:rPr>
            </a:br>
            <a:endParaRPr kumimoji="1" lang="ko-Kore-KR" altLang="en-US" sz="3200" dirty="0">
              <a:solidFill>
                <a:schemeClr val="accent1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F20C7C-54EA-DF34-C3F3-534F76A86C83}"/>
              </a:ext>
            </a:extLst>
          </p:cNvPr>
          <p:cNvSpPr txBox="1"/>
          <p:nvPr/>
        </p:nvSpPr>
        <p:spPr>
          <a:xfrm>
            <a:off x="0" y="3197879"/>
            <a:ext cx="41337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0" i="0" dirty="0">
                <a:effectLst/>
                <a:latin typeface="Noto Sans Korean"/>
              </a:rPr>
              <a:t>음성인식 솔루션 </a:t>
            </a:r>
            <a:r>
              <a:rPr lang="en-US" altLang="ko-Kore-KR" sz="1600" b="0" i="0" dirty="0">
                <a:effectLst/>
                <a:latin typeface="Noto Sans Korean"/>
              </a:rPr>
              <a:t>Selvy STT(Speech to Text)</a:t>
            </a:r>
            <a:r>
              <a:rPr lang="ko-KR" altLang="en-US" sz="1600" b="0" i="0" dirty="0">
                <a:effectLst/>
                <a:latin typeface="Noto Sans Korean"/>
              </a:rPr>
              <a:t>는</a:t>
            </a:r>
            <a:r>
              <a:rPr lang="en-US" altLang="ko-KR" sz="1600" b="0" i="0" dirty="0">
                <a:effectLst/>
                <a:latin typeface="Noto Sans Korean"/>
              </a:rPr>
              <a:t> </a:t>
            </a:r>
          </a:p>
          <a:p>
            <a:pPr algn="ctr"/>
            <a:r>
              <a:rPr lang="ko-KR" altLang="en-US" sz="1600" b="0" i="0" dirty="0">
                <a:effectLst/>
                <a:latin typeface="Noto Sans Korean"/>
              </a:rPr>
              <a:t>소리 정보를 분석하여 문자</a:t>
            </a:r>
            <a:r>
              <a:rPr lang="en-US" altLang="ko-KR" sz="1600" b="0" i="0" dirty="0">
                <a:effectLst/>
                <a:latin typeface="Noto Sans Korean"/>
              </a:rPr>
              <a:t>, </a:t>
            </a:r>
            <a:r>
              <a:rPr lang="ko-KR" altLang="en-US" sz="1600" b="0" i="0" dirty="0">
                <a:effectLst/>
                <a:latin typeface="Noto Sans Korean"/>
              </a:rPr>
              <a:t>명령어 및</a:t>
            </a:r>
          </a:p>
          <a:p>
            <a:pPr algn="ctr"/>
            <a:r>
              <a:rPr lang="ko-KR" altLang="en-US" sz="1600" b="0" i="0" dirty="0">
                <a:effectLst/>
                <a:latin typeface="Noto Sans Korean"/>
              </a:rPr>
              <a:t>다양한 형태의 정보로 변환해 줍니다</a:t>
            </a:r>
            <a:r>
              <a:rPr lang="en-US" altLang="ko-KR" sz="1600" dirty="0">
                <a:latin typeface="Noto Sans Korean"/>
              </a:rPr>
              <a:t>.</a:t>
            </a:r>
            <a:endParaRPr lang="ko-KR" altLang="en-US" sz="1600" b="0" i="0" dirty="0">
              <a:effectLst/>
              <a:latin typeface="Noto Sans Korean"/>
            </a:endParaRPr>
          </a:p>
          <a:p>
            <a:pPr algn="ctr"/>
            <a:endParaRPr kumimoji="1" lang="ko-Kore-KR" altLang="en-US" sz="1600" b="1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B937AFB6-101B-6F05-0F28-EF81305DA152}"/>
              </a:ext>
            </a:extLst>
          </p:cNvPr>
          <p:cNvSpPr txBox="1">
            <a:spLocks/>
          </p:cNvSpPr>
          <p:nvPr/>
        </p:nvSpPr>
        <p:spPr>
          <a:xfrm>
            <a:off x="344103" y="2468425"/>
            <a:ext cx="3789692" cy="4965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dirty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‘Selvy Speech’</a:t>
            </a:r>
            <a:r>
              <a:rPr kumimoji="1" lang="en-US" altLang="ko-Kore-KR" sz="3600" b="1" dirty="0">
                <a:latin typeface="KoreanYNSJG2R" panose="02020600000000000000" pitchFamily="18" charset="-127"/>
                <a:ea typeface="KoreanYNSJG2R" panose="02020600000000000000" pitchFamily="18" charset="-127"/>
              </a:rPr>
              <a:t/>
            </a:r>
            <a:br>
              <a:rPr kumimoji="1" lang="en-US" altLang="ko-Kore-KR" sz="3600" b="1" dirty="0">
                <a:latin typeface="KoreanYNSJG2R" panose="02020600000000000000" pitchFamily="18" charset="-127"/>
                <a:ea typeface="KoreanYNSJG2R" panose="02020600000000000000" pitchFamily="18" charset="-127"/>
              </a:rPr>
            </a:br>
            <a:endParaRPr kumimoji="1" lang="ko-Kore-KR" altLang="en-US" sz="2400" b="1" dirty="0">
              <a:solidFill>
                <a:schemeClr val="accent1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B7EE4165-DB82-AF6F-A3FB-1A11BEC70241}"/>
              </a:ext>
            </a:extLst>
          </p:cNvPr>
          <p:cNvCxnSpPr/>
          <p:nvPr/>
        </p:nvCxnSpPr>
        <p:spPr>
          <a:xfrm>
            <a:off x="4133795" y="493776"/>
            <a:ext cx="0" cy="587044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7B709901-4069-ED5D-986B-A7A46A95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350" y="510709"/>
            <a:ext cx="5851568" cy="2657715"/>
          </a:xfrm>
          <a:prstGeom prst="rect">
            <a:avLst/>
          </a:prstGeom>
        </p:spPr>
      </p:pic>
      <p:pic>
        <p:nvPicPr>
          <p:cNvPr id="35" name="그림 34" descr="로고이(가) 표시된 사진&#10;&#10;자동 생성된 설명">
            <a:extLst>
              <a:ext uri="{FF2B5EF4-FFF2-40B4-BE49-F238E27FC236}">
                <a16:creationId xmlns:a16="http://schemas.microsoft.com/office/drawing/2014/main" id="{FD10C9B6-D01C-E9FB-BFC5-E80778A08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697" y="3301196"/>
            <a:ext cx="5844652" cy="304609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39243F-3D3E-624E-B953-1B5C7C4F98C0}"/>
              </a:ext>
            </a:extLst>
          </p:cNvPr>
          <p:cNvSpPr/>
          <p:nvPr/>
        </p:nvSpPr>
        <p:spPr>
          <a:xfrm>
            <a:off x="10395284" y="3445290"/>
            <a:ext cx="1796716" cy="689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E3306-BB4A-ED43-B244-1F9CF4FFDB2C}"/>
              </a:ext>
            </a:extLst>
          </p:cNvPr>
          <p:cNvSpPr txBox="1"/>
          <p:nvPr/>
        </p:nvSpPr>
        <p:spPr>
          <a:xfrm>
            <a:off x="10395284" y="360515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4. </a:t>
            </a:r>
            <a:r>
              <a:rPr kumimoji="1" lang="ko-KR" altLang="en-US" dirty="0" err="1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셀바스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pic>
        <p:nvPicPr>
          <p:cNvPr id="1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18BBEC5-3760-3F2B-C414-562E01128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65" r="22638" b="28825"/>
          <a:stretch/>
        </p:blipFill>
        <p:spPr>
          <a:xfrm>
            <a:off x="8134119" y="144232"/>
            <a:ext cx="1873294" cy="36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39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284" y="0"/>
            <a:ext cx="1796716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CBDF10-6BD0-D14B-A696-D985C3C8C330}"/>
              </a:ext>
            </a:extLst>
          </p:cNvPr>
          <p:cNvSpPr/>
          <p:nvPr/>
        </p:nvSpPr>
        <p:spPr>
          <a:xfrm>
            <a:off x="10218820" y="0"/>
            <a:ext cx="17646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DCC4E4A-43BA-5846-A0CB-F8C968B38637}"/>
              </a:ext>
            </a:extLst>
          </p:cNvPr>
          <p:cNvSpPr txBox="1">
            <a:spLocks/>
          </p:cNvSpPr>
          <p:nvPr/>
        </p:nvSpPr>
        <p:spPr>
          <a:xfrm>
            <a:off x="529390" y="344529"/>
            <a:ext cx="5133474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기술동향</a:t>
            </a:r>
            <a:r>
              <a:rPr kumimoji="1" lang="en-US" altLang="ko-Kore-KR" dirty="0">
                <a:latin typeface="KoreanYNSJG2R" panose="02020600000000000000" pitchFamily="18" charset="-127"/>
                <a:ea typeface="KoreanYNSJG2R" panose="02020600000000000000" pitchFamily="18" charset="-127"/>
              </a:rPr>
              <a:t/>
            </a:r>
            <a:br>
              <a:rPr kumimoji="1" lang="en-US" altLang="ko-Kore-KR" dirty="0">
                <a:latin typeface="KoreanYNSJG2R" panose="02020600000000000000" pitchFamily="18" charset="-127"/>
                <a:ea typeface="KoreanYNSJG2R" panose="02020600000000000000" pitchFamily="18" charset="-127"/>
              </a:rPr>
            </a:br>
            <a:endParaRPr kumimoji="1" lang="ko-Kore-KR" altLang="en-US" sz="3200" dirty="0">
              <a:solidFill>
                <a:schemeClr val="accent1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F20C7C-54EA-DF34-C3F3-534F76A86C83}"/>
              </a:ext>
            </a:extLst>
          </p:cNvPr>
          <p:cNvSpPr txBox="1"/>
          <p:nvPr/>
        </p:nvSpPr>
        <p:spPr>
          <a:xfrm>
            <a:off x="0" y="3197879"/>
            <a:ext cx="41337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0" i="0" dirty="0">
                <a:effectLst/>
                <a:latin typeface="Noto Sans Korean"/>
              </a:rPr>
              <a:t>음성합성 솔루션 </a:t>
            </a:r>
            <a:r>
              <a:rPr lang="en-US" altLang="ko-Kore-KR" sz="1600" b="0" i="0" dirty="0">
                <a:effectLst/>
                <a:latin typeface="Noto Sans Korean"/>
              </a:rPr>
              <a:t>Selvy TTS(Text to Speech)</a:t>
            </a:r>
            <a:r>
              <a:rPr lang="ko-KR" altLang="en-US" sz="1600" b="0" i="0" dirty="0">
                <a:effectLst/>
                <a:latin typeface="Noto Sans Korean"/>
              </a:rPr>
              <a:t>는</a:t>
            </a:r>
          </a:p>
          <a:p>
            <a:pPr algn="ctr"/>
            <a:r>
              <a:rPr lang="ko-KR" altLang="en-US" sz="1600" b="0" i="0" dirty="0">
                <a:effectLst/>
                <a:latin typeface="Noto Sans Korean"/>
              </a:rPr>
              <a:t>문자정보</a:t>
            </a:r>
            <a:r>
              <a:rPr lang="en-US" altLang="ko-KR" sz="1600" b="0" i="0" dirty="0">
                <a:effectLst/>
                <a:latin typeface="Noto Sans Korean"/>
              </a:rPr>
              <a:t>(</a:t>
            </a:r>
            <a:r>
              <a:rPr lang="en-US" altLang="ko-Kore-KR" sz="1600" b="0" i="0" dirty="0">
                <a:effectLst/>
                <a:latin typeface="Noto Sans Korean"/>
              </a:rPr>
              <a:t>Text)</a:t>
            </a:r>
            <a:r>
              <a:rPr lang="ko-KR" altLang="en-US" sz="1600" b="0" i="0" dirty="0" err="1">
                <a:effectLst/>
                <a:latin typeface="Noto Sans Korean"/>
              </a:rPr>
              <a:t>를</a:t>
            </a:r>
            <a:r>
              <a:rPr lang="ko-KR" altLang="en-US" sz="1600" b="0" i="0" dirty="0">
                <a:effectLst/>
                <a:latin typeface="Noto Sans Korean"/>
              </a:rPr>
              <a:t> 분석하여 </a:t>
            </a:r>
          </a:p>
          <a:p>
            <a:pPr algn="ctr"/>
            <a:r>
              <a:rPr lang="ko-KR" altLang="en-US" sz="1600" b="0" i="0" dirty="0">
                <a:effectLst/>
                <a:latin typeface="Noto Sans Korean"/>
              </a:rPr>
              <a:t>자연스러운 사람의 음성으로 바꾸어 들려줍니다</a:t>
            </a:r>
            <a:r>
              <a:rPr lang="en-US" altLang="ko-KR" sz="1600" dirty="0">
                <a:latin typeface="Noto Sans Korean"/>
              </a:rPr>
              <a:t>.</a:t>
            </a:r>
            <a:endParaRPr lang="ko-KR" altLang="en-US" sz="1600" b="0" i="0" dirty="0">
              <a:effectLst/>
              <a:latin typeface="Noto Sans Korean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B937AFB6-101B-6F05-0F28-EF81305DA152}"/>
              </a:ext>
            </a:extLst>
          </p:cNvPr>
          <p:cNvSpPr txBox="1">
            <a:spLocks/>
          </p:cNvSpPr>
          <p:nvPr/>
        </p:nvSpPr>
        <p:spPr>
          <a:xfrm>
            <a:off x="706484" y="2468425"/>
            <a:ext cx="2720826" cy="4965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dirty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‘Selvy TTS’</a:t>
            </a:r>
            <a:r>
              <a:rPr kumimoji="1" lang="en-US" altLang="ko-Kore-KR" sz="3600" b="1" dirty="0">
                <a:latin typeface="KoreanYNSJG2R" panose="02020600000000000000" pitchFamily="18" charset="-127"/>
                <a:ea typeface="KoreanYNSJG2R" panose="02020600000000000000" pitchFamily="18" charset="-127"/>
              </a:rPr>
              <a:t/>
            </a:r>
            <a:br>
              <a:rPr kumimoji="1" lang="en-US" altLang="ko-Kore-KR" sz="3600" b="1" dirty="0">
                <a:latin typeface="KoreanYNSJG2R" panose="02020600000000000000" pitchFamily="18" charset="-127"/>
                <a:ea typeface="KoreanYNSJG2R" panose="02020600000000000000" pitchFamily="18" charset="-127"/>
              </a:rPr>
            </a:br>
            <a:endParaRPr kumimoji="1" lang="ko-Kore-KR" altLang="en-US" sz="2400" b="1" dirty="0">
              <a:solidFill>
                <a:schemeClr val="accent1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B7EE4165-DB82-AF6F-A3FB-1A11BEC70241}"/>
              </a:ext>
            </a:extLst>
          </p:cNvPr>
          <p:cNvCxnSpPr/>
          <p:nvPr/>
        </p:nvCxnSpPr>
        <p:spPr>
          <a:xfrm>
            <a:off x="4133795" y="493776"/>
            <a:ext cx="0" cy="587044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5E343778-DE9E-BD0A-C51B-BFBE66E8B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344" y="739770"/>
            <a:ext cx="5671926" cy="26730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3788FC-D44A-1A44-61B7-A1BE4E487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451" y="3537161"/>
            <a:ext cx="5671926" cy="314957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39243F-3D3E-624E-B953-1B5C7C4F98C0}"/>
              </a:ext>
            </a:extLst>
          </p:cNvPr>
          <p:cNvSpPr/>
          <p:nvPr/>
        </p:nvSpPr>
        <p:spPr>
          <a:xfrm>
            <a:off x="10395284" y="3445290"/>
            <a:ext cx="1796716" cy="689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BE3306-BB4A-ED43-B244-1F9CF4FFDB2C}"/>
              </a:ext>
            </a:extLst>
          </p:cNvPr>
          <p:cNvSpPr txBox="1"/>
          <p:nvPr/>
        </p:nvSpPr>
        <p:spPr>
          <a:xfrm>
            <a:off x="10395284" y="360515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4. </a:t>
            </a:r>
            <a:r>
              <a:rPr kumimoji="1" lang="ko-KR" altLang="en-US" dirty="0" err="1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셀바스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pic>
        <p:nvPicPr>
          <p:cNvPr id="18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18BBEC5-3760-3F2B-C414-562E01128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65" r="22638" b="25367"/>
          <a:stretch/>
        </p:blipFill>
        <p:spPr>
          <a:xfrm>
            <a:off x="8134119" y="144232"/>
            <a:ext cx="1873294" cy="40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02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284" y="0"/>
            <a:ext cx="1796716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CBDF10-6BD0-D14B-A696-D985C3C8C330}"/>
              </a:ext>
            </a:extLst>
          </p:cNvPr>
          <p:cNvSpPr/>
          <p:nvPr/>
        </p:nvSpPr>
        <p:spPr>
          <a:xfrm>
            <a:off x="10218820" y="0"/>
            <a:ext cx="17646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DCC4E4A-43BA-5846-A0CB-F8C968B38637}"/>
              </a:ext>
            </a:extLst>
          </p:cNvPr>
          <p:cNvSpPr txBox="1">
            <a:spLocks/>
          </p:cNvSpPr>
          <p:nvPr/>
        </p:nvSpPr>
        <p:spPr>
          <a:xfrm>
            <a:off x="529390" y="344529"/>
            <a:ext cx="5133474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기술동향</a:t>
            </a:r>
            <a:r>
              <a:rPr kumimoji="1" lang="en-US" altLang="ko-Kore-KR" dirty="0">
                <a:latin typeface="KoreanYNSJG2R" panose="02020600000000000000" pitchFamily="18" charset="-127"/>
                <a:ea typeface="KoreanYNSJG2R" panose="02020600000000000000" pitchFamily="18" charset="-127"/>
              </a:rPr>
              <a:t/>
            </a:r>
            <a:br>
              <a:rPr kumimoji="1" lang="en-US" altLang="ko-Kore-KR" dirty="0">
                <a:latin typeface="KoreanYNSJG2R" panose="02020600000000000000" pitchFamily="18" charset="-127"/>
                <a:ea typeface="KoreanYNSJG2R" panose="02020600000000000000" pitchFamily="18" charset="-127"/>
              </a:rPr>
            </a:br>
            <a:endParaRPr kumimoji="1" lang="ko-Kore-KR" altLang="en-US" sz="3200" dirty="0">
              <a:solidFill>
                <a:schemeClr val="accent1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F20C7C-54EA-DF34-C3F3-534F76A86C83}"/>
              </a:ext>
            </a:extLst>
          </p:cNvPr>
          <p:cNvSpPr txBox="1"/>
          <p:nvPr/>
        </p:nvSpPr>
        <p:spPr>
          <a:xfrm>
            <a:off x="0" y="3197879"/>
            <a:ext cx="41337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0" i="0" dirty="0">
                <a:effectLst/>
                <a:latin typeface="Noto Sans Korean"/>
              </a:rPr>
              <a:t>딥러닝 기술로 만들어진 </a:t>
            </a:r>
          </a:p>
          <a:p>
            <a:pPr algn="ctr"/>
            <a:r>
              <a:rPr lang="ko-KR" altLang="en-US" sz="1600" b="0" i="0" dirty="0">
                <a:effectLst/>
                <a:latin typeface="Noto Sans Korean"/>
              </a:rPr>
              <a:t>음성합성 솔루션</a:t>
            </a:r>
            <a:r>
              <a:rPr lang="en-US" altLang="ko-KR" sz="1600" b="0" i="0" dirty="0">
                <a:effectLst/>
                <a:latin typeface="Noto Sans Korean"/>
              </a:rPr>
              <a:t>(</a:t>
            </a:r>
            <a:r>
              <a:rPr lang="en-US" altLang="ko-Kore-KR" sz="1600" b="0" i="0" dirty="0">
                <a:effectLst/>
                <a:latin typeface="Noto Sans Korean"/>
              </a:rPr>
              <a:t>DNN-TTS)</a:t>
            </a:r>
            <a:r>
              <a:rPr lang="ko-KR" altLang="en-US" sz="1600" b="0" i="0" dirty="0" err="1">
                <a:effectLst/>
                <a:latin typeface="Noto Sans Korean"/>
              </a:rPr>
              <a:t>으로</a:t>
            </a:r>
            <a:r>
              <a:rPr lang="en-US" altLang="ko-KR" sz="1600" b="0" i="0" dirty="0">
                <a:effectLst/>
                <a:latin typeface="Noto Sans Korean"/>
              </a:rPr>
              <a:t>, </a:t>
            </a:r>
            <a:endParaRPr lang="ko-KR" altLang="en-US" sz="1600" b="0" i="0" dirty="0">
              <a:effectLst/>
              <a:latin typeface="Noto Sans Korean"/>
            </a:endParaRPr>
          </a:p>
          <a:p>
            <a:pPr algn="ctr"/>
            <a:r>
              <a:rPr lang="ko-KR" altLang="en-US" sz="1600" b="0" i="0" dirty="0">
                <a:effectLst/>
                <a:latin typeface="Noto Sans Korean"/>
              </a:rPr>
              <a:t>일반 합성음보다 자연스럽고 유창한 </a:t>
            </a:r>
          </a:p>
          <a:p>
            <a:pPr algn="ctr"/>
            <a:r>
              <a:rPr lang="ko-KR" altLang="en-US" sz="1600" b="0" i="0" dirty="0">
                <a:effectLst/>
                <a:latin typeface="Noto Sans Korean"/>
              </a:rPr>
              <a:t>고품질의 음성을 제공합니다</a:t>
            </a:r>
            <a:r>
              <a:rPr lang="en-US" altLang="ko-KR" sz="1600" b="0" i="0" dirty="0">
                <a:effectLst/>
                <a:latin typeface="Noto Sans Korean"/>
              </a:rPr>
              <a:t>. </a:t>
            </a:r>
            <a:endParaRPr lang="ko-KR" altLang="en-US" sz="1600" b="0" i="0" dirty="0">
              <a:effectLst/>
              <a:latin typeface="Noto Sans Korean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B937AFB6-101B-6F05-0F28-EF81305DA152}"/>
              </a:ext>
            </a:extLst>
          </p:cNvPr>
          <p:cNvSpPr txBox="1">
            <a:spLocks/>
          </p:cNvSpPr>
          <p:nvPr/>
        </p:nvSpPr>
        <p:spPr>
          <a:xfrm>
            <a:off x="199174" y="2483839"/>
            <a:ext cx="3735445" cy="4965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dirty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‘Selvy deep TTS’</a:t>
            </a:r>
            <a:r>
              <a:rPr kumimoji="1" lang="en-US" altLang="ko-Kore-KR" sz="3600" b="1" dirty="0">
                <a:latin typeface="KoreanYNSJG2R" panose="02020600000000000000" pitchFamily="18" charset="-127"/>
                <a:ea typeface="KoreanYNSJG2R" panose="02020600000000000000" pitchFamily="18" charset="-127"/>
              </a:rPr>
              <a:t/>
            </a:r>
            <a:br>
              <a:rPr kumimoji="1" lang="en-US" altLang="ko-Kore-KR" sz="3600" b="1" dirty="0">
                <a:latin typeface="KoreanYNSJG2R" panose="02020600000000000000" pitchFamily="18" charset="-127"/>
                <a:ea typeface="KoreanYNSJG2R" panose="02020600000000000000" pitchFamily="18" charset="-127"/>
              </a:rPr>
            </a:br>
            <a:endParaRPr kumimoji="1" lang="ko-Kore-KR" altLang="en-US" sz="2400" b="1" dirty="0">
              <a:solidFill>
                <a:schemeClr val="accent1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B7EE4165-DB82-AF6F-A3FB-1A11BEC70241}"/>
              </a:ext>
            </a:extLst>
          </p:cNvPr>
          <p:cNvCxnSpPr/>
          <p:nvPr/>
        </p:nvCxnSpPr>
        <p:spPr>
          <a:xfrm>
            <a:off x="4133795" y="493776"/>
            <a:ext cx="0" cy="587044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9E709B8C-C86F-03AD-385B-20396F8AB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835" y="672943"/>
            <a:ext cx="5836718" cy="23428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50121F-4605-6E0E-CC43-4B8C36537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524" y="3073723"/>
            <a:ext cx="5555339" cy="305050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39243F-3D3E-624E-B953-1B5C7C4F98C0}"/>
              </a:ext>
            </a:extLst>
          </p:cNvPr>
          <p:cNvSpPr/>
          <p:nvPr/>
        </p:nvSpPr>
        <p:spPr>
          <a:xfrm>
            <a:off x="10395284" y="3445290"/>
            <a:ext cx="1796716" cy="689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BE3306-BB4A-ED43-B244-1F9CF4FFDB2C}"/>
              </a:ext>
            </a:extLst>
          </p:cNvPr>
          <p:cNvSpPr txBox="1"/>
          <p:nvPr/>
        </p:nvSpPr>
        <p:spPr>
          <a:xfrm>
            <a:off x="10395284" y="360515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4. </a:t>
            </a:r>
            <a:r>
              <a:rPr kumimoji="1" lang="ko-KR" altLang="en-US" dirty="0" err="1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셀바스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pic>
        <p:nvPicPr>
          <p:cNvPr id="18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18BBEC5-3760-3F2B-C414-562E01128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65" r="22638" b="25367"/>
          <a:stretch/>
        </p:blipFill>
        <p:spPr>
          <a:xfrm>
            <a:off x="8134119" y="144232"/>
            <a:ext cx="1873294" cy="40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08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585" y="0"/>
            <a:ext cx="179641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5EB2E1-A80A-604A-A753-2879F5D071FA}"/>
              </a:ext>
            </a:extLst>
          </p:cNvPr>
          <p:cNvSpPr/>
          <p:nvPr/>
        </p:nvSpPr>
        <p:spPr>
          <a:xfrm>
            <a:off x="10219055" y="0"/>
            <a:ext cx="1765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42645" y="678000"/>
            <a:ext cx="5487670" cy="3883659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KoreanYNSJG2R" charset="0"/>
              <a:ea typeface="KoreanYNSJG2R" charset="0"/>
            </a:endParaRPr>
          </a:p>
          <a:p>
            <a:pPr marL="0" indent="0" latinLnBrk="0">
              <a:buFontTx/>
              <a:buNone/>
            </a:pPr>
            <a:endParaRPr lang="ko-KR" altLang="en-US" sz="3200" dirty="0">
              <a:solidFill>
                <a:schemeClr val="accent1">
                  <a:lumMod val="50000"/>
                </a:schemeClr>
              </a:solidFill>
              <a:latin typeface="KoreanYNSJG2R" charset="0"/>
              <a:ea typeface="KoreanYNSJG2R" charset="0"/>
            </a:endParaRPr>
          </a:p>
          <a:p>
            <a:pPr marL="0" indent="0" latinLnBrk="0">
              <a:buFontTx/>
              <a:buNone/>
            </a:pPr>
            <a:endParaRPr lang="ko-KR" altLang="en-US" sz="3200" dirty="0">
              <a:solidFill>
                <a:schemeClr val="accent1">
                  <a:lumMod val="50000"/>
                </a:schemeClr>
              </a:solidFill>
              <a:latin typeface="KoreanYNSJG2R" charset="0"/>
              <a:ea typeface="KoreanYNSJG2R" charset="0"/>
            </a:endParaRPr>
          </a:p>
          <a:p>
            <a:pPr marL="0" indent="0" latinLnBrk="0">
              <a:buFontTx/>
              <a:buNone/>
            </a:pPr>
            <a:endParaRPr lang="ko-KR" altLang="en-US" sz="3200" dirty="0">
              <a:solidFill>
                <a:schemeClr val="accent1">
                  <a:lumMod val="50000"/>
                </a:schemeClr>
              </a:solidFill>
              <a:latin typeface="KoreanYNSJG2R" charset="0"/>
              <a:ea typeface="KoreanYNSJG2R" charset="0"/>
            </a:endParaRPr>
          </a:p>
          <a:p>
            <a:pPr marL="0" indent="0" latinLnBrk="0">
              <a:buFontTx/>
              <a:buNone/>
            </a:pPr>
            <a:r>
              <a:rPr lang="ko-KR" altLang="en-US" sz="6000" dirty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감사합니다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1075055" y="5627370"/>
            <a:ext cx="31051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>
              <a:solidFill>
                <a:schemeClr val="accent1">
                  <a:lumMod val="50000"/>
                </a:schemeClr>
              </a:solidFill>
              <a:latin typeface="KoreanYNSJG2R" charset="0"/>
              <a:ea typeface="KoreanYNSJG2R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94DC5FCD-703A-9A41-9622-A6B0B449FFA1}"/>
              </a:ext>
            </a:extLst>
          </p:cNvPr>
          <p:cNvSpPr txBox="1">
            <a:spLocks/>
          </p:cNvSpPr>
          <p:nvPr/>
        </p:nvSpPr>
        <p:spPr>
          <a:xfrm>
            <a:off x="1074420" y="4561659"/>
            <a:ext cx="9144635" cy="14211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2000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포스코 AI 빅데이터 아카데미</a:t>
            </a:r>
          </a:p>
          <a:p>
            <a:pPr marL="0" indent="0">
              <a:buFontTx/>
              <a:buNone/>
            </a:pPr>
            <a:endParaRPr lang="ko-KR" altLang="en-US" sz="1100" smtClean="0">
              <a:solidFill>
                <a:schemeClr val="accent1">
                  <a:lumMod val="50000"/>
                </a:schemeClr>
              </a:solidFill>
              <a:latin typeface="KoreanYNSJG2R" charset="0"/>
              <a:ea typeface="KoreanYNSJG2R" charset="0"/>
            </a:endParaRPr>
          </a:p>
          <a:p>
            <a:pPr marL="0" indent="0">
              <a:buFontTx/>
              <a:buNone/>
            </a:pPr>
            <a:r>
              <a:rPr lang="ko-KR" altLang="en-US" sz="2000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B4 권유빈</a:t>
            </a:r>
            <a:r>
              <a:rPr lang="en-US" altLang="ko-KR" sz="2000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, </a:t>
            </a:r>
            <a:r>
              <a:rPr lang="ko-KR" altLang="en-US" sz="2000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김금주</a:t>
            </a:r>
            <a:r>
              <a:rPr lang="en-US" altLang="ko-KR" sz="2000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,</a:t>
            </a:r>
            <a:r>
              <a:rPr lang="ko-KR" altLang="en-US" sz="2000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 김미려</a:t>
            </a:r>
            <a:r>
              <a:rPr lang="en-US" altLang="ko-KR" sz="2000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,</a:t>
            </a:r>
            <a:r>
              <a:rPr lang="ko-KR" altLang="en-US" sz="2000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 송하림</a:t>
            </a:r>
            <a:r>
              <a:rPr lang="en-US" altLang="ko-KR" sz="2000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,</a:t>
            </a:r>
            <a:r>
              <a:rPr lang="ko-KR" altLang="en-US" sz="2000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 유정원</a:t>
            </a:r>
            <a:r>
              <a:rPr lang="en-US" altLang="ko-KR" sz="2000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,</a:t>
            </a:r>
            <a:r>
              <a:rPr lang="ko-KR" altLang="en-US" sz="2000" smtClean="0">
                <a:solidFill>
                  <a:schemeClr val="accent1">
                    <a:lumMod val="50000"/>
                  </a:schemeClr>
                </a:solidFill>
                <a:latin typeface="KoreanYNSJG2R" charset="0"/>
                <a:ea typeface="KoreanYNSJG2R" charset="0"/>
              </a:rPr>
              <a:t> 장래원</a:t>
            </a:r>
            <a:endParaRPr lang="ko-KR" altLang="en-US" sz="2000" smtClean="0">
              <a:latin typeface="KoreanYNSJG2R" charset="0"/>
              <a:ea typeface="KoreanYNSJG2R" charset="0"/>
            </a:endParaRPr>
          </a:p>
          <a:p>
            <a:pPr marL="0" indent="0">
              <a:buFontTx/>
              <a:buNone/>
            </a:pPr>
            <a:endParaRPr lang="ko-KR" altLang="en-US" sz="1600" dirty="0">
              <a:latin typeface="KoreanYNSJG2R" charset="0"/>
              <a:ea typeface="KoreanYNSJG2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6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585" y="0"/>
            <a:ext cx="179641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Diagram 2"/>
          <p:cNvSpPr txBox="1">
            <a:spLocks/>
          </p:cNvSpPr>
          <p:nvPr/>
        </p:nvSpPr>
        <p:spPr>
          <a:xfrm>
            <a:off x="673100" y="374967"/>
            <a:ext cx="1974850" cy="1550670"/>
          </a:xfrm>
          <a:prstGeom prst="roundRect">
            <a:avLst/>
          </a:prstGeom>
          <a:solidFill>
            <a:srgbClr val="4472C4">
              <a:alpha val="49847"/>
            </a:srgbClr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l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205740" tIns="205740" rIns="205740" bIns="205740" numCol="1" anchor="ctr" upright="1">
            <a:noAutofit/>
          </a:bodyPr>
          <a:lstStyle/>
          <a:p>
            <a:pPr marL="0" indent="0" algn="ctr" latinLnBrk="1">
              <a:buFontTx/>
              <a:buNone/>
            </a:pPr>
            <a:endParaRPr lang="ko-KR" altLang="en-US" sz="2000" b="1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1">
              <a:buFontTx/>
              <a:buNone/>
            </a:pPr>
            <a:endParaRPr lang="ko-KR" altLang="en-US" sz="2000" b="1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1">
              <a:buFontTx/>
              <a:buNone/>
            </a:pPr>
            <a:r>
              <a:rPr sz="2000" b="1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2023  </a:t>
            </a:r>
            <a:endParaRPr lang="en-US" sz="2000" b="1" dirty="0" smtClean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1">
              <a:buFontTx/>
              <a:buNone/>
            </a:pPr>
            <a:r>
              <a:rPr sz="2000" b="1" dirty="0" err="1" smtClean="0">
                <a:solidFill>
                  <a:srgbClr val="000000"/>
                </a:solidFill>
                <a:latin typeface="나눔고딕" charset="0"/>
                <a:ea typeface="나눔고딕" charset="0"/>
              </a:rPr>
              <a:t>트렌드</a:t>
            </a:r>
            <a:endParaRPr lang="ko-KR" altLang="en-US" sz="2000" b="1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1">
              <a:buFontTx/>
              <a:buNone/>
            </a:pPr>
            <a:endParaRPr lang="ko-KR" altLang="en-US" sz="2000" b="1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1">
              <a:buFontTx/>
              <a:buNone/>
            </a:pPr>
            <a:endParaRPr lang="ko-KR" altLang="en-US" sz="2000" b="1" dirty="0">
              <a:solidFill>
                <a:srgbClr val="000000"/>
              </a:solidFill>
              <a:latin typeface="KoreanYNSJG2R" charset="0"/>
              <a:ea typeface="KoreanYNSJG2R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CBDF10-6BD0-D14B-A696-D985C3C8C330}"/>
              </a:ext>
            </a:extLst>
          </p:cNvPr>
          <p:cNvSpPr/>
          <p:nvPr/>
        </p:nvSpPr>
        <p:spPr>
          <a:xfrm>
            <a:off x="10219055" y="0"/>
            <a:ext cx="1765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448310" y="325755"/>
            <a:ext cx="7126605" cy="4382135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 dirty="0"/>
          </a:p>
        </p:txBody>
      </p:sp>
      <p:sp>
        <p:nvSpPr>
          <p:cNvPr id="13" name="텍스트 상자 24"/>
          <p:cNvSpPr txBox="1">
            <a:spLocks/>
          </p:cNvSpPr>
          <p:nvPr/>
        </p:nvSpPr>
        <p:spPr>
          <a:xfrm>
            <a:off x="673100" y="2125597"/>
            <a:ext cx="9101455" cy="14170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000" b="1" dirty="0" smtClean="0">
                <a:solidFill>
                  <a:srgbClr val="0F37A8"/>
                </a:solidFill>
              </a:rPr>
              <a:t>√  </a:t>
            </a:r>
            <a:r>
              <a:rPr sz="2000" b="1" dirty="0" err="1" smtClean="0">
                <a:latin typeface="나눔고딕" charset="0"/>
                <a:ea typeface="나눔고딕" charset="0"/>
              </a:rPr>
              <a:t>인공지능의</a:t>
            </a:r>
            <a:r>
              <a:rPr sz="2000" b="1" dirty="0" smtClean="0">
                <a:latin typeface="나눔고딕" charset="0"/>
                <a:ea typeface="나눔고딕" charset="0"/>
              </a:rPr>
              <a:t> </a:t>
            </a:r>
            <a:r>
              <a:rPr sz="2000" b="1" dirty="0" err="1">
                <a:latin typeface="나눔고딕" charset="0"/>
                <a:ea typeface="나눔고딕" charset="0"/>
              </a:rPr>
              <a:t>대중화</a:t>
            </a:r>
            <a:r>
              <a:rPr sz="2000" dirty="0">
                <a:latin typeface="나눔고딕" charset="0"/>
                <a:ea typeface="나눔고딕" charset="0"/>
              </a:rPr>
              <a:t> </a:t>
            </a:r>
            <a:endParaRPr lang="en-US" sz="2000" dirty="0" smtClean="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en-US" dirty="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600" dirty="0" err="1" smtClean="0">
                <a:latin typeface="나눔고딕" charset="0"/>
                <a:ea typeface="나눔고딕" charset="0"/>
              </a:rPr>
              <a:t>올해</a:t>
            </a:r>
            <a:r>
              <a:rPr sz="1600" dirty="0" smtClean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가장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주목받을</a:t>
            </a:r>
            <a:r>
              <a:rPr sz="1600" dirty="0">
                <a:latin typeface="나눔고딕" charset="0"/>
                <a:ea typeface="나눔고딕" charset="0"/>
              </a:rPr>
              <a:t> IT </a:t>
            </a:r>
            <a:r>
              <a:rPr sz="1600" dirty="0" err="1">
                <a:latin typeface="나눔고딕" charset="0"/>
                <a:ea typeface="나눔고딕" charset="0"/>
              </a:rPr>
              <a:t>분야로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지난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 smtClean="0">
                <a:latin typeface="나눔고딕" charset="0"/>
                <a:ea typeface="나눔고딕" charset="0"/>
              </a:rPr>
              <a:t>수십</a:t>
            </a:r>
            <a:r>
              <a:rPr lang="en-US" sz="1600" dirty="0" smtClean="0">
                <a:latin typeface="나눔고딕" charset="0"/>
                <a:ea typeface="나눔고딕" charset="0"/>
              </a:rPr>
              <a:t> </a:t>
            </a:r>
            <a:r>
              <a:rPr sz="1600" dirty="0" err="1" smtClean="0">
                <a:latin typeface="나눔고딕" charset="0"/>
                <a:ea typeface="나눔고딕" charset="0"/>
              </a:rPr>
              <a:t>년간</a:t>
            </a:r>
            <a:r>
              <a:rPr sz="1600" dirty="0" smtClean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이루어진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인공지능의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발전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속도가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최근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들어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급격히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endParaRPr lang="en-US" sz="1600" dirty="0" smtClean="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600" dirty="0" err="1" smtClean="0">
                <a:latin typeface="나눔고딕" charset="0"/>
                <a:ea typeface="나눔고딕" charset="0"/>
              </a:rPr>
              <a:t>빨라지고</a:t>
            </a:r>
            <a:r>
              <a:rPr sz="1600" dirty="0" smtClean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있음</a:t>
            </a:r>
            <a:r>
              <a:rPr sz="1600" dirty="0">
                <a:latin typeface="나눔고딕" charset="0"/>
                <a:ea typeface="나눔고딕" charset="0"/>
              </a:rPr>
              <a:t>.</a:t>
            </a:r>
            <a:endParaRPr lang="ko-KR" altLang="en-US" sz="1600" dirty="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600" dirty="0">
                <a:latin typeface="나눔고딕" charset="0"/>
                <a:ea typeface="나눔고딕" charset="0"/>
              </a:rPr>
              <a:t>GPT-3와 </a:t>
            </a:r>
            <a:r>
              <a:rPr sz="1600" dirty="0" err="1">
                <a:latin typeface="나눔고딕" charset="0"/>
                <a:ea typeface="나눔고딕" charset="0"/>
              </a:rPr>
              <a:t>스테이블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디퓨전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등을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기반으로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인공지능의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대중화가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빠르게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진행되고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있기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때문</a:t>
            </a:r>
            <a:r>
              <a:rPr sz="1600" dirty="0">
                <a:latin typeface="나눔고딕" charset="0"/>
                <a:ea typeface="나눔고딕" charset="0"/>
              </a:rPr>
              <a:t>.</a:t>
            </a:r>
            <a:endParaRPr lang="ko-KR" altLang="en-US" sz="1600" dirty="0">
              <a:latin typeface="나눔고딕" charset="0"/>
              <a:ea typeface="나눔고딕" charset="0"/>
            </a:endParaRPr>
          </a:p>
        </p:txBody>
      </p:sp>
      <p:sp>
        <p:nvSpPr>
          <p:cNvPr id="14" name="텍스트 상자 25"/>
          <p:cNvSpPr txBox="1">
            <a:spLocks/>
          </p:cNvSpPr>
          <p:nvPr/>
        </p:nvSpPr>
        <p:spPr>
          <a:xfrm>
            <a:off x="673100" y="3785846"/>
            <a:ext cx="9175750" cy="117083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000" b="1" dirty="0">
                <a:solidFill>
                  <a:srgbClr val="0F37A8"/>
                </a:solidFill>
              </a:rPr>
              <a:t>√ </a:t>
            </a:r>
            <a:r>
              <a:rPr lang="ko-KR" altLang="en-US" sz="2000" b="1" dirty="0" smtClean="0">
                <a:solidFill>
                  <a:srgbClr val="0F37A8"/>
                </a:solidFill>
              </a:rPr>
              <a:t> </a:t>
            </a:r>
            <a:r>
              <a:rPr sz="2000" b="1" dirty="0" err="1" smtClean="0">
                <a:solidFill>
                  <a:srgbClr val="000000"/>
                </a:solidFill>
                <a:latin typeface="나눔고딕" charset="0"/>
                <a:ea typeface="나눔고딕" charset="0"/>
              </a:rPr>
              <a:t>소프트웨어와</a:t>
            </a:r>
            <a:r>
              <a:rPr sz="2000" b="1" dirty="0" smtClean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2000" b="1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하드웨어의</a:t>
            </a:r>
            <a:r>
              <a:rPr sz="2000" b="1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2000" b="1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결합</a:t>
            </a:r>
            <a:r>
              <a:rPr sz="2000" dirty="0">
                <a:latin typeface="나눔고딕" charset="0"/>
                <a:ea typeface="나눔고딕" charset="0"/>
              </a:rPr>
              <a:t> </a:t>
            </a:r>
            <a:endParaRPr lang="en-US" sz="2000" dirty="0" smtClean="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en-US" dirty="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600" dirty="0" err="1" smtClean="0">
                <a:latin typeface="나눔고딕" charset="0"/>
                <a:ea typeface="나눔고딕" charset="0"/>
              </a:rPr>
              <a:t>각종</a:t>
            </a:r>
            <a:r>
              <a:rPr sz="1600" dirty="0" smtClean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소프트웨어와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모바일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앱이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하나로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통합되는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추세가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 smtClean="0">
                <a:latin typeface="나눔고딕" charset="0"/>
                <a:ea typeface="나눔고딕" charset="0"/>
              </a:rPr>
              <a:t>이어질</a:t>
            </a:r>
            <a:r>
              <a:rPr sz="1600" dirty="0" smtClean="0">
                <a:latin typeface="나눔고딕" charset="0"/>
                <a:ea typeface="나눔고딕" charset="0"/>
              </a:rPr>
              <a:t> </a:t>
            </a:r>
            <a:r>
              <a:rPr sz="1600" dirty="0">
                <a:latin typeface="나눔고딕" charset="0"/>
                <a:ea typeface="나눔고딕" charset="0"/>
              </a:rPr>
              <a:t>것. </a:t>
            </a:r>
            <a:r>
              <a:rPr sz="1600" dirty="0" err="1">
                <a:latin typeface="나눔고딕" charset="0"/>
                <a:ea typeface="나눔고딕" charset="0"/>
              </a:rPr>
              <a:t>여러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파편화된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기능과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서비스를</a:t>
            </a:r>
            <a:r>
              <a:rPr sz="1600" dirty="0">
                <a:latin typeface="나눔고딕" charset="0"/>
                <a:ea typeface="나눔고딕" charset="0"/>
              </a:rPr>
              <a:t> 한 </a:t>
            </a:r>
            <a:r>
              <a:rPr sz="1600" dirty="0" err="1">
                <a:latin typeface="나눔고딕" charset="0"/>
                <a:ea typeface="나눔고딕" charset="0"/>
              </a:rPr>
              <a:t>곳에서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모두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통합하고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대체하는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추세가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더욱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거세질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것이라는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전망</a:t>
            </a:r>
            <a:r>
              <a:rPr sz="1600" dirty="0">
                <a:latin typeface="나눔고딕" charset="0"/>
                <a:ea typeface="나눔고딕" charset="0"/>
              </a:rPr>
              <a:t>.</a:t>
            </a:r>
            <a:endParaRPr lang="ko-KR" altLang="en-US" sz="1600" dirty="0">
              <a:latin typeface="나눔고딕" charset="0"/>
              <a:ea typeface="나눔고딕" charset="0"/>
            </a:endParaRPr>
          </a:p>
        </p:txBody>
      </p:sp>
      <p:sp>
        <p:nvSpPr>
          <p:cNvPr id="15" name="텍스트 상자 26"/>
          <p:cNvSpPr txBox="1">
            <a:spLocks/>
          </p:cNvSpPr>
          <p:nvPr/>
        </p:nvSpPr>
        <p:spPr>
          <a:xfrm>
            <a:off x="676910" y="5194249"/>
            <a:ext cx="9224645" cy="144783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2000" b="1" dirty="0" smtClean="0">
                <a:solidFill>
                  <a:srgbClr val="0F37A8"/>
                </a:solidFill>
              </a:rPr>
              <a:t>√  </a:t>
            </a:r>
            <a:r>
              <a:rPr sz="2000" b="1" dirty="0" smtClean="0">
                <a:latin typeface="나눔고딕" charset="0"/>
                <a:ea typeface="나눔고딕" charset="0"/>
              </a:rPr>
              <a:t>IT</a:t>
            </a:r>
            <a:r>
              <a:rPr lang="en-US" sz="2000" b="1" dirty="0" smtClean="0">
                <a:latin typeface="나눔고딕" charset="0"/>
                <a:ea typeface="나눔고딕" charset="0"/>
              </a:rPr>
              <a:t> </a:t>
            </a:r>
            <a:r>
              <a:rPr sz="2000" b="1" dirty="0" err="1" smtClean="0">
                <a:latin typeface="나눔고딕" charset="0"/>
                <a:ea typeface="나눔고딕" charset="0"/>
              </a:rPr>
              <a:t>트렌드와</a:t>
            </a:r>
            <a:r>
              <a:rPr sz="2000" b="1" dirty="0" smtClean="0">
                <a:latin typeface="나눔고딕" charset="0"/>
                <a:ea typeface="나눔고딕" charset="0"/>
              </a:rPr>
              <a:t> </a:t>
            </a:r>
            <a:r>
              <a:rPr sz="2000" b="1" dirty="0" err="1">
                <a:latin typeface="나눔고딕" charset="0"/>
                <a:ea typeface="나눔고딕" charset="0"/>
              </a:rPr>
              <a:t>지속성</a:t>
            </a:r>
            <a:r>
              <a:rPr sz="2000" dirty="0">
                <a:latin typeface="나눔고딕" charset="0"/>
                <a:ea typeface="나눔고딕" charset="0"/>
              </a:rPr>
              <a:t> </a:t>
            </a:r>
            <a:endParaRPr lang="en-US" sz="2000" dirty="0" smtClean="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en-US" dirty="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600" dirty="0" err="1" smtClean="0">
                <a:latin typeface="나눔고딕" charset="0"/>
                <a:ea typeface="나눔고딕" charset="0"/>
              </a:rPr>
              <a:t>가트너와</a:t>
            </a:r>
            <a:r>
              <a:rPr sz="1600" dirty="0" smtClean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CES가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주목한</a:t>
            </a:r>
            <a:r>
              <a:rPr sz="1600" dirty="0">
                <a:latin typeface="나눔고딕" charset="0"/>
                <a:ea typeface="나눔고딕" charset="0"/>
              </a:rPr>
              <a:t> IT </a:t>
            </a:r>
            <a:r>
              <a:rPr sz="1600" dirty="0" err="1">
                <a:latin typeface="나눔고딕" charset="0"/>
                <a:ea typeface="나눔고딕" charset="0"/>
              </a:rPr>
              <a:t>키워드</a:t>
            </a:r>
            <a:r>
              <a:rPr sz="1600" dirty="0">
                <a:latin typeface="나눔고딕" charset="0"/>
                <a:ea typeface="나눔고딕" charset="0"/>
              </a:rPr>
              <a:t> 중 ‘</a:t>
            </a:r>
            <a:r>
              <a:rPr sz="1600" dirty="0" err="1">
                <a:latin typeface="나눔고딕" charset="0"/>
                <a:ea typeface="나눔고딕" charset="0"/>
              </a:rPr>
              <a:t>지속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가능성’은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모든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전략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기술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트렌드를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관통하는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주제</a:t>
            </a:r>
            <a:r>
              <a:rPr sz="1600" dirty="0">
                <a:latin typeface="나눔고딕" charset="0"/>
                <a:ea typeface="나눔고딕" charset="0"/>
              </a:rPr>
              <a:t>. </a:t>
            </a:r>
            <a:endParaRPr lang="en-US" sz="1600" dirty="0" smtClean="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600" dirty="0" err="1" smtClean="0">
                <a:latin typeface="나눔고딕" charset="0"/>
                <a:ea typeface="나눔고딕" charset="0"/>
              </a:rPr>
              <a:t>지속</a:t>
            </a:r>
            <a:r>
              <a:rPr sz="1600" dirty="0" smtClean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가능한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IT는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일반적으로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친환경이나</a:t>
            </a:r>
            <a:r>
              <a:rPr sz="1600" dirty="0">
                <a:latin typeface="나눔고딕" charset="0"/>
                <a:ea typeface="나눔고딕" charset="0"/>
              </a:rPr>
              <a:t> ESG </a:t>
            </a:r>
            <a:r>
              <a:rPr sz="1600" dirty="0" err="1">
                <a:latin typeface="나눔고딕" charset="0"/>
                <a:ea typeface="나눔고딕" charset="0"/>
              </a:rPr>
              <a:t>관점에서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주로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 smtClean="0">
                <a:latin typeface="나눔고딕" charset="0"/>
                <a:ea typeface="나눔고딕" charset="0"/>
              </a:rPr>
              <a:t>언급되지만</a:t>
            </a:r>
            <a:r>
              <a:rPr lang="en-US" sz="1600" dirty="0" smtClean="0">
                <a:latin typeface="나눔고딕" charset="0"/>
                <a:ea typeface="나눔고딕" charset="0"/>
              </a:rPr>
              <a:t>,</a:t>
            </a:r>
            <a:r>
              <a:rPr sz="1600" dirty="0" smtClean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개념을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확장하면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smtClean="0">
                <a:latin typeface="나눔고딕" charset="0"/>
                <a:ea typeface="나눔고딕" charset="0"/>
              </a:rPr>
              <a:t>사</a:t>
            </a:r>
            <a:r>
              <a:rPr lang="ko-KR" altLang="en-US" sz="1600" dirty="0" smtClean="0">
                <a:latin typeface="나눔고딕" charset="0"/>
                <a:ea typeface="나눔고딕" charset="0"/>
              </a:rPr>
              <a:t>용자</a:t>
            </a:r>
            <a:r>
              <a:rPr sz="1600" dirty="0" smtClean="0">
                <a:latin typeface="나눔고딕" charset="0"/>
                <a:ea typeface="나눔고딕" charset="0"/>
              </a:rPr>
              <a:t> </a:t>
            </a:r>
            <a:endParaRPr lang="en-US" sz="1600" dirty="0" smtClean="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600" dirty="0" err="1" smtClean="0">
                <a:latin typeface="나눔고딕" charset="0"/>
                <a:ea typeface="나눔고딕" charset="0"/>
              </a:rPr>
              <a:t>중심이라는</a:t>
            </a:r>
            <a:r>
              <a:rPr sz="1600" dirty="0" smtClean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관점에서의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지속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가능성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역시</a:t>
            </a:r>
            <a:r>
              <a:rPr sz="1600" dirty="0">
                <a:latin typeface="나눔고딕" charset="0"/>
                <a:ea typeface="나눔고딕" charset="0"/>
              </a:rPr>
              <a:t> </a:t>
            </a:r>
            <a:r>
              <a:rPr sz="1600" dirty="0" err="1">
                <a:latin typeface="나눔고딕" charset="0"/>
                <a:ea typeface="나눔고딕" charset="0"/>
              </a:rPr>
              <a:t>중요함</a:t>
            </a:r>
            <a:r>
              <a:rPr sz="1600" dirty="0">
                <a:latin typeface="나눔고딕" charset="0"/>
                <a:ea typeface="나눔고딕" charset="0"/>
              </a:rPr>
              <a:t>.</a:t>
            </a:r>
            <a:endParaRPr lang="ko-KR" altLang="en-US" sz="1600" dirty="0">
              <a:latin typeface="나눔고딕" charset="0"/>
              <a:ea typeface="나눔고딕" charset="0"/>
            </a:endParaRPr>
          </a:p>
        </p:txBody>
      </p:sp>
      <p:sp>
        <p:nvSpPr>
          <p:cNvPr id="16" name="도형 27"/>
          <p:cNvSpPr>
            <a:spLocks/>
          </p:cNvSpPr>
          <p:nvPr/>
        </p:nvSpPr>
        <p:spPr>
          <a:xfrm>
            <a:off x="3818255" y="417830"/>
            <a:ext cx="4866005" cy="1464945"/>
          </a:xfrm>
          <a:prstGeom prst="roundRect">
            <a:avLst/>
          </a:prstGeom>
          <a:solidFill>
            <a:schemeClr val="bg2">
              <a:lumMod val="75000"/>
              <a:lumOff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2023년에는 인공지능과 블록체인 등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여러분야에서 사용자 친화적인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서비스를 더 많이 접할 수 있을 전망.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680416-7BB3-7040-9C75-869D2E01D208}"/>
              </a:ext>
            </a:extLst>
          </p:cNvPr>
          <p:cNvSpPr/>
          <p:nvPr/>
        </p:nvSpPr>
        <p:spPr>
          <a:xfrm>
            <a:off x="10395284" y="0"/>
            <a:ext cx="1796716" cy="689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55773-2109-6944-86E8-909AF3A2BDB5}"/>
              </a:ext>
            </a:extLst>
          </p:cNvPr>
          <p:cNvSpPr txBox="1"/>
          <p:nvPr/>
        </p:nvSpPr>
        <p:spPr>
          <a:xfrm>
            <a:off x="10395284" y="159863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 산업 분석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4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284" y="0"/>
            <a:ext cx="1796716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93A994-6CE0-B849-9062-416FAD414B17}"/>
              </a:ext>
            </a:extLst>
          </p:cNvPr>
          <p:cNvSpPr/>
          <p:nvPr/>
        </p:nvSpPr>
        <p:spPr>
          <a:xfrm>
            <a:off x="10218820" y="0"/>
            <a:ext cx="17646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49ACE45-D7CB-2946-A800-3CF84FE93AA2}"/>
              </a:ext>
            </a:extLst>
          </p:cNvPr>
          <p:cNvSpPr txBox="1">
            <a:spLocks/>
          </p:cNvSpPr>
          <p:nvPr/>
        </p:nvSpPr>
        <p:spPr>
          <a:xfrm>
            <a:off x="529390" y="344529"/>
            <a:ext cx="5133474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 smtClean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기업 분석</a:t>
            </a:r>
            <a:r>
              <a:rPr kumimoji="1" lang="en-US" altLang="ko-Kore-KR" dirty="0">
                <a:latin typeface="KoreanYNSJG2R" panose="02020600000000000000" pitchFamily="18" charset="-127"/>
                <a:ea typeface="KoreanYNSJG2R" panose="02020600000000000000" pitchFamily="18" charset="-127"/>
              </a:rPr>
              <a:t/>
            </a:r>
            <a:br>
              <a:rPr kumimoji="1" lang="en-US" altLang="ko-Kore-KR" dirty="0">
                <a:latin typeface="KoreanYNSJG2R" panose="02020600000000000000" pitchFamily="18" charset="-127"/>
                <a:ea typeface="KoreanYNSJG2R" panose="02020600000000000000" pitchFamily="18" charset="-127"/>
              </a:rPr>
            </a:br>
            <a:r>
              <a:rPr kumimoji="1" lang="ko-KR" altLang="en-US" sz="2400" dirty="0" smtClean="0">
                <a:solidFill>
                  <a:schemeClr val="accent1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목차</a:t>
            </a:r>
            <a:endParaRPr kumimoji="1" lang="ko-Kore-KR" altLang="en-US" sz="3200" dirty="0">
              <a:solidFill>
                <a:schemeClr val="accent1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33F408-372B-7C45-BB11-A1AC2B152656}"/>
              </a:ext>
            </a:extLst>
          </p:cNvPr>
          <p:cNvSpPr/>
          <p:nvPr/>
        </p:nvSpPr>
        <p:spPr>
          <a:xfrm>
            <a:off x="1871541" y="236279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smtClean="0">
                <a:solidFill>
                  <a:schemeClr val="accent1">
                    <a:lumMod val="50000"/>
                  </a:schemeClr>
                </a:solidFill>
                <a:ea typeface="KoreanYNSJG2R" panose="02020600000000000000" pitchFamily="18" charset="-127"/>
              </a:rPr>
              <a:t>삼성전자</a:t>
            </a:r>
            <a:endParaRPr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9940BB-EE81-C144-9BA3-FC98F876A63F}"/>
              </a:ext>
            </a:extLst>
          </p:cNvPr>
          <p:cNvSpPr/>
          <p:nvPr/>
        </p:nvSpPr>
        <p:spPr>
          <a:xfrm>
            <a:off x="1871541" y="368715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err="1" smtClean="0">
                <a:solidFill>
                  <a:schemeClr val="accent1">
                    <a:lumMod val="50000"/>
                  </a:schemeClr>
                </a:solidFill>
                <a:ea typeface="KoreanYNSJG2R" panose="02020600000000000000" pitchFamily="18" charset="-127"/>
              </a:rPr>
              <a:t>가비아</a:t>
            </a:r>
            <a:endParaRPr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8AE61-19A4-7540-85A0-05735603D7A0}"/>
              </a:ext>
            </a:extLst>
          </p:cNvPr>
          <p:cNvSpPr/>
          <p:nvPr/>
        </p:nvSpPr>
        <p:spPr>
          <a:xfrm>
            <a:off x="1866269" y="504560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smtClean="0">
                <a:solidFill>
                  <a:schemeClr val="accent1">
                    <a:lumMod val="50000"/>
                  </a:schemeClr>
                </a:solidFill>
                <a:ea typeface="KoreanYNSJG2R" panose="02020600000000000000" pitchFamily="18" charset="-127"/>
              </a:rPr>
              <a:t>리디</a:t>
            </a:r>
            <a:endParaRPr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57D304-736F-6440-B34C-B4A49F8850E7}"/>
              </a:ext>
            </a:extLst>
          </p:cNvPr>
          <p:cNvSpPr/>
          <p:nvPr/>
        </p:nvSpPr>
        <p:spPr>
          <a:xfrm>
            <a:off x="6988442" y="236279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err="1" smtClean="0">
                <a:solidFill>
                  <a:schemeClr val="accent1">
                    <a:lumMod val="50000"/>
                  </a:schemeClr>
                </a:solidFill>
                <a:ea typeface="KoreanYNSJG2R" panose="02020600000000000000" pitchFamily="18" charset="-127"/>
              </a:rPr>
              <a:t>셀바스</a:t>
            </a:r>
            <a:endParaRPr lang="ko-Kore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1CBC7D-9288-514D-A9AE-5AEE9022460B}"/>
              </a:ext>
            </a:extLst>
          </p:cNvPr>
          <p:cNvSpPr/>
          <p:nvPr/>
        </p:nvSpPr>
        <p:spPr>
          <a:xfrm>
            <a:off x="529390" y="2295239"/>
            <a:ext cx="175372" cy="32241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2B2A8C5-5A6F-DB4A-9EEF-922477C1A3DA}"/>
              </a:ext>
            </a:extLst>
          </p:cNvPr>
          <p:cNvSpPr/>
          <p:nvPr/>
        </p:nvSpPr>
        <p:spPr>
          <a:xfrm>
            <a:off x="701039" y="2295239"/>
            <a:ext cx="198224" cy="322415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611EB3-DE0F-EB46-AF6C-E5C03C2941B9}"/>
              </a:ext>
            </a:extLst>
          </p:cNvPr>
          <p:cNvSpPr/>
          <p:nvPr/>
        </p:nvSpPr>
        <p:spPr>
          <a:xfrm>
            <a:off x="1261205" y="2362797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accent1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1</a:t>
            </a:r>
            <a:endParaRPr lang="ko-Kore-KR" altLang="en-US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3EBF807-BA43-2947-B0B3-ACBA6B58DBA3}"/>
              </a:ext>
            </a:extLst>
          </p:cNvPr>
          <p:cNvSpPr/>
          <p:nvPr/>
        </p:nvSpPr>
        <p:spPr>
          <a:xfrm>
            <a:off x="1261205" y="3684842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accent1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2</a:t>
            </a:r>
            <a:endParaRPr lang="ko-Kore-KR" altLang="en-US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BBC2B6-034F-F845-96E5-0FDB531D6246}"/>
              </a:ext>
            </a:extLst>
          </p:cNvPr>
          <p:cNvSpPr/>
          <p:nvPr/>
        </p:nvSpPr>
        <p:spPr>
          <a:xfrm>
            <a:off x="1255933" y="5043298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accent1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3</a:t>
            </a:r>
            <a:endParaRPr lang="ko-Kore-KR" altLang="en-US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84394D7-08FE-5749-A58E-C97E894F2453}"/>
              </a:ext>
            </a:extLst>
          </p:cNvPr>
          <p:cNvSpPr/>
          <p:nvPr/>
        </p:nvSpPr>
        <p:spPr>
          <a:xfrm>
            <a:off x="6381673" y="2352042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accent1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4</a:t>
            </a:r>
            <a:endParaRPr lang="ko-Kore-KR" altLang="en-US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0609CD-E85A-4D46-8258-F4DF53ECC57E}"/>
              </a:ext>
            </a:extLst>
          </p:cNvPr>
          <p:cNvSpPr/>
          <p:nvPr/>
        </p:nvSpPr>
        <p:spPr>
          <a:xfrm>
            <a:off x="10395585" y="688975"/>
            <a:ext cx="1796415" cy="68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155773-2109-6944-86E8-909AF3A2BDB5}"/>
              </a:ext>
            </a:extLst>
          </p:cNvPr>
          <p:cNvSpPr txBox="1"/>
          <p:nvPr/>
        </p:nvSpPr>
        <p:spPr>
          <a:xfrm>
            <a:off x="10395585" y="848995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ko-KR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기업 분석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5" t="32210" r="305" b="30608"/>
          <a:stretch/>
        </p:blipFill>
        <p:spPr>
          <a:xfrm>
            <a:off x="3193130" y="2295239"/>
            <a:ext cx="1437536" cy="534490"/>
          </a:xfrm>
          <a:prstGeom prst="rect">
            <a:avLst/>
          </a:prstGeom>
        </p:spPr>
      </p:pic>
      <p:pic>
        <p:nvPicPr>
          <p:cNvPr id="26" name="Picture 2" descr="http://cdn.itdaily.kr/news/photo/202305/213804_217296_13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7237" r="10027" b="54968"/>
          <a:stretch/>
        </p:blipFill>
        <p:spPr bwMode="auto">
          <a:xfrm>
            <a:off x="3182011" y="3586965"/>
            <a:ext cx="1318699" cy="55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5BCC714-7C5F-0587-2CCC-99F8C5B753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284" b="48467"/>
          <a:stretch/>
        </p:blipFill>
        <p:spPr>
          <a:xfrm>
            <a:off x="2979537" y="4852434"/>
            <a:ext cx="1619591" cy="666961"/>
          </a:xfrm>
          <a:prstGeom prst="rect">
            <a:avLst/>
          </a:prstGeom>
        </p:spPr>
      </p:pic>
      <p:pic>
        <p:nvPicPr>
          <p:cNvPr id="28" name="그림 2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18BBEC5-3760-3F2B-C414-562E01128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040" y="2164649"/>
            <a:ext cx="1501804" cy="71253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1CBC7D-9288-514D-A9AE-5AEE9022460B}"/>
              </a:ext>
            </a:extLst>
          </p:cNvPr>
          <p:cNvSpPr/>
          <p:nvPr/>
        </p:nvSpPr>
        <p:spPr>
          <a:xfrm>
            <a:off x="5619244" y="2295239"/>
            <a:ext cx="175372" cy="32241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B2A8C5-5A6F-DB4A-9EEF-922477C1A3DA}"/>
              </a:ext>
            </a:extLst>
          </p:cNvPr>
          <p:cNvSpPr/>
          <p:nvPr/>
        </p:nvSpPr>
        <p:spPr>
          <a:xfrm>
            <a:off x="5790893" y="2295239"/>
            <a:ext cx="198224" cy="322415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99940BB-EE81-C144-9BA3-FC98F876A63F}"/>
              </a:ext>
            </a:extLst>
          </p:cNvPr>
          <p:cNvSpPr/>
          <p:nvPr/>
        </p:nvSpPr>
        <p:spPr>
          <a:xfrm>
            <a:off x="6988442" y="368715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err="1" smtClean="0">
                <a:solidFill>
                  <a:schemeClr val="accent1">
                    <a:lumMod val="50000"/>
                  </a:schemeClr>
                </a:solidFill>
                <a:ea typeface="KoreanYNSJG2R" panose="02020600000000000000" pitchFamily="18" charset="-127"/>
              </a:rPr>
              <a:t>가비아</a:t>
            </a:r>
            <a:endParaRPr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F8AE61-19A4-7540-85A0-05735603D7A0}"/>
              </a:ext>
            </a:extLst>
          </p:cNvPr>
          <p:cNvSpPr/>
          <p:nvPr/>
        </p:nvSpPr>
        <p:spPr>
          <a:xfrm>
            <a:off x="6983170" y="504560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smtClean="0">
                <a:solidFill>
                  <a:schemeClr val="accent1">
                    <a:lumMod val="50000"/>
                  </a:schemeClr>
                </a:solidFill>
                <a:ea typeface="KoreanYNSJG2R" panose="02020600000000000000" pitchFamily="18" charset="-127"/>
              </a:rPr>
              <a:t>리디</a:t>
            </a:r>
            <a:endParaRPr lang="ko-Kore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EBF807-BA43-2947-B0B3-ACBA6B58DBA3}"/>
              </a:ext>
            </a:extLst>
          </p:cNvPr>
          <p:cNvSpPr/>
          <p:nvPr/>
        </p:nvSpPr>
        <p:spPr>
          <a:xfrm>
            <a:off x="6378106" y="368484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schemeClr val="accent1">
                    <a:lumMod val="50000"/>
                  </a:schemeClr>
                </a:solidFill>
                <a:ea typeface="KoreanYNSJG2R" panose="02020600000000000000" pitchFamily="18" charset="-127"/>
              </a:rPr>
              <a:t>5</a:t>
            </a:r>
            <a:endParaRPr lang="ko-Kore-KR" altLang="en-US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5BBC2B6-034F-F845-96E5-0FDB531D6246}"/>
              </a:ext>
            </a:extLst>
          </p:cNvPr>
          <p:cNvSpPr/>
          <p:nvPr/>
        </p:nvSpPr>
        <p:spPr>
          <a:xfrm>
            <a:off x="6372834" y="504329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schemeClr val="accent1">
                    <a:lumMod val="50000"/>
                  </a:schemeClr>
                </a:solidFill>
                <a:ea typeface="KoreanYNSJG2R" panose="02020600000000000000" pitchFamily="18" charset="-127"/>
              </a:rPr>
              <a:t>6</a:t>
            </a:r>
            <a:endParaRPr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2783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284" y="0"/>
            <a:ext cx="1796716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F37A8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9BB446-5C71-1D41-B91E-EBB219E585F5}"/>
              </a:ext>
            </a:extLst>
          </p:cNvPr>
          <p:cNvSpPr/>
          <p:nvPr/>
        </p:nvSpPr>
        <p:spPr>
          <a:xfrm>
            <a:off x="10218820" y="0"/>
            <a:ext cx="17646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5" t="32210" r="305" b="30608"/>
          <a:stretch/>
        </p:blipFill>
        <p:spPr>
          <a:xfrm>
            <a:off x="2516778" y="2478676"/>
            <a:ext cx="5408022" cy="2010756"/>
          </a:xfrm>
          <a:prstGeom prst="rect">
            <a:avLst/>
          </a:prstGeom>
        </p:spPr>
      </p:pic>
      <p:sp>
        <p:nvSpPr>
          <p:cNvPr id="36" name="제목 1">
            <a:extLst>
              <a:ext uri="{FF2B5EF4-FFF2-40B4-BE49-F238E27FC236}">
                <a16:creationId xmlns:a16="http://schemas.microsoft.com/office/drawing/2014/main" id="{E5FC9905-3761-8046-AF5A-52C604A4ECF6}"/>
              </a:ext>
            </a:extLst>
          </p:cNvPr>
          <p:cNvSpPr txBox="1">
            <a:spLocks/>
          </p:cNvSpPr>
          <p:nvPr/>
        </p:nvSpPr>
        <p:spPr>
          <a:xfrm>
            <a:off x="529390" y="344529"/>
            <a:ext cx="4329993" cy="7830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1. </a:t>
            </a:r>
            <a:r>
              <a:rPr kumimoji="1" lang="ko-KR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삼성전자</a:t>
            </a:r>
            <a:endParaRPr kumimoji="1" lang="ko-Kore-KR" altLang="en-US" sz="3200" dirty="0">
              <a:solidFill>
                <a:schemeClr val="accent1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839243F-3D3E-624E-B953-1B5C7C4F98C0}"/>
              </a:ext>
            </a:extLst>
          </p:cNvPr>
          <p:cNvSpPr/>
          <p:nvPr/>
        </p:nvSpPr>
        <p:spPr>
          <a:xfrm>
            <a:off x="10395585" y="1377950"/>
            <a:ext cx="1796415" cy="68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BE3306-BB4A-ED43-B244-1F9CF4FFDB2C}"/>
              </a:ext>
            </a:extLst>
          </p:cNvPr>
          <p:cNvSpPr txBox="1"/>
          <p:nvPr/>
        </p:nvSpPr>
        <p:spPr>
          <a:xfrm>
            <a:off x="10395585" y="153797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1</a:t>
            </a:r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. </a:t>
            </a:r>
            <a:r>
              <a:rPr kumimoji="1" lang="ko-KR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삼성전자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59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284" y="0"/>
            <a:ext cx="1796716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F37A8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9BB446-5C71-1D41-B91E-EBB219E585F5}"/>
              </a:ext>
            </a:extLst>
          </p:cNvPr>
          <p:cNvSpPr/>
          <p:nvPr/>
        </p:nvSpPr>
        <p:spPr>
          <a:xfrm>
            <a:off x="10218820" y="0"/>
            <a:ext cx="17646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E5FC9905-3761-8046-AF5A-52C604A4ECF6}"/>
              </a:ext>
            </a:extLst>
          </p:cNvPr>
          <p:cNvSpPr txBox="1">
            <a:spLocks/>
          </p:cNvSpPr>
          <p:nvPr/>
        </p:nvSpPr>
        <p:spPr>
          <a:xfrm>
            <a:off x="529390" y="344529"/>
            <a:ext cx="4329993" cy="7830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경영철학</a:t>
            </a:r>
            <a:r>
              <a:rPr kumimoji="1" lang="en-US" altLang="ko-Kore-KR" dirty="0">
                <a:latin typeface="KoreanYNSJG2R" panose="02020600000000000000" pitchFamily="18" charset="-127"/>
                <a:ea typeface="KoreanYNSJG2R" panose="02020600000000000000" pitchFamily="18" charset="-127"/>
              </a:rPr>
              <a:t/>
            </a:r>
            <a:br>
              <a:rPr kumimoji="1" lang="en-US" altLang="ko-Kore-KR" dirty="0">
                <a:latin typeface="KoreanYNSJG2R" panose="02020600000000000000" pitchFamily="18" charset="-127"/>
                <a:ea typeface="KoreanYNSJG2R" panose="02020600000000000000" pitchFamily="18" charset="-127"/>
              </a:rPr>
            </a:br>
            <a:endParaRPr kumimoji="1" lang="ko-Kore-KR" altLang="en-US" sz="3200" dirty="0">
              <a:solidFill>
                <a:schemeClr val="accent1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09"/>
          <a:stretch/>
        </p:blipFill>
        <p:spPr>
          <a:xfrm>
            <a:off x="701500" y="1218253"/>
            <a:ext cx="8834156" cy="5243507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839243F-3D3E-624E-B953-1B5C7C4F98C0}"/>
              </a:ext>
            </a:extLst>
          </p:cNvPr>
          <p:cNvSpPr/>
          <p:nvPr/>
        </p:nvSpPr>
        <p:spPr>
          <a:xfrm>
            <a:off x="10395585" y="1377950"/>
            <a:ext cx="1796415" cy="68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BE3306-BB4A-ED43-B244-1F9CF4FFDB2C}"/>
              </a:ext>
            </a:extLst>
          </p:cNvPr>
          <p:cNvSpPr txBox="1"/>
          <p:nvPr/>
        </p:nvSpPr>
        <p:spPr>
          <a:xfrm>
            <a:off x="10395585" y="153797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1</a:t>
            </a:r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. </a:t>
            </a:r>
            <a:r>
              <a:rPr kumimoji="1" lang="ko-KR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삼성전자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6" b="30866"/>
          <a:stretch/>
        </p:blipFill>
        <p:spPr>
          <a:xfrm>
            <a:off x="7741920" y="200287"/>
            <a:ext cx="2353677" cy="4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284" y="0"/>
            <a:ext cx="1796716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9BB446-5C71-1D41-B91E-EBB219E585F5}"/>
              </a:ext>
            </a:extLst>
          </p:cNvPr>
          <p:cNvSpPr/>
          <p:nvPr/>
        </p:nvSpPr>
        <p:spPr>
          <a:xfrm>
            <a:off x="10218820" y="0"/>
            <a:ext cx="17646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E5FC9905-3761-8046-AF5A-52C604A4ECF6}"/>
              </a:ext>
            </a:extLst>
          </p:cNvPr>
          <p:cNvSpPr txBox="1">
            <a:spLocks/>
          </p:cNvSpPr>
          <p:nvPr/>
        </p:nvSpPr>
        <p:spPr>
          <a:xfrm>
            <a:off x="529390" y="344529"/>
            <a:ext cx="4329993" cy="2150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인재상</a:t>
            </a:r>
            <a:r>
              <a:rPr kumimoji="1" lang="en-US" altLang="ko-Kore-KR" dirty="0">
                <a:latin typeface="KoreanYNSJG2R" panose="02020600000000000000" pitchFamily="18" charset="-127"/>
                <a:ea typeface="KoreanYNSJG2R" panose="02020600000000000000" pitchFamily="18" charset="-127"/>
              </a:rPr>
              <a:t/>
            </a:r>
            <a:br>
              <a:rPr kumimoji="1" lang="en-US" altLang="ko-Kore-KR" dirty="0">
                <a:latin typeface="KoreanYNSJG2R" panose="02020600000000000000" pitchFamily="18" charset="-127"/>
                <a:ea typeface="KoreanYNSJG2R" panose="02020600000000000000" pitchFamily="18" charset="-127"/>
              </a:rPr>
            </a:br>
            <a:r>
              <a:rPr kumimoji="1"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Samsung People</a:t>
            </a:r>
            <a:endParaRPr kumimoji="1" lang="ko-Kore-KR" altLang="en-US" sz="3200" b="1" dirty="0">
              <a:solidFill>
                <a:schemeClr val="accent1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19828CE3-59BA-994F-A5A9-7C98BBFECE4A}"/>
              </a:ext>
            </a:extLst>
          </p:cNvPr>
          <p:cNvSpPr/>
          <p:nvPr/>
        </p:nvSpPr>
        <p:spPr>
          <a:xfrm>
            <a:off x="657726" y="1716505"/>
            <a:ext cx="8357937" cy="3865689"/>
          </a:xfrm>
          <a:prstGeom prst="frame">
            <a:avLst>
              <a:gd name="adj1" fmla="val 88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54987B-389B-6443-9B4F-8718D801C5C4}"/>
              </a:ext>
            </a:extLst>
          </p:cNvPr>
          <p:cNvSpPr txBox="1"/>
          <p:nvPr/>
        </p:nvSpPr>
        <p:spPr>
          <a:xfrm>
            <a:off x="2616374" y="5727347"/>
            <a:ext cx="4440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 smtClean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삼성은 학력</a:t>
            </a:r>
            <a:r>
              <a:rPr kumimoji="1" lang="en-US" altLang="ko-KR" sz="1600" dirty="0" smtClean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, </a:t>
            </a:r>
            <a:r>
              <a:rPr kumimoji="1" lang="ko-KR" altLang="en-US" sz="1600" dirty="0" smtClean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성별</a:t>
            </a:r>
            <a:r>
              <a:rPr kumimoji="1" lang="en-US" altLang="ko-KR" sz="1600" dirty="0" smtClean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, </a:t>
            </a:r>
            <a:r>
              <a:rPr kumimoji="1" lang="ko-KR" altLang="en-US" sz="1600" dirty="0" smtClean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국적</a:t>
            </a:r>
            <a:r>
              <a:rPr kumimoji="1" lang="en-US" altLang="ko-KR" sz="1600" dirty="0" smtClean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, </a:t>
            </a:r>
            <a:r>
              <a:rPr kumimoji="1" lang="ko-KR" altLang="en-US" sz="1600" dirty="0" smtClean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종교를 차별하지 않고</a:t>
            </a:r>
            <a:endParaRPr kumimoji="1" lang="en-US" altLang="ko-KR" sz="1600" dirty="0" smtClean="0">
              <a:solidFill>
                <a:srgbClr val="002060"/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pPr algn="ctr"/>
            <a:r>
              <a:rPr kumimoji="1" lang="ko-KR" altLang="en-US" sz="1600" dirty="0" smtClean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미래를 이끌어 나갈 인재와 함께 합니다</a:t>
            </a:r>
            <a:r>
              <a:rPr kumimoji="1" lang="en-US" altLang="ko-KR" sz="1600" dirty="0" smtClean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.</a:t>
            </a:r>
            <a:endParaRPr kumimoji="1" lang="ko-Kore-KR" altLang="en-US" sz="1600" dirty="0">
              <a:solidFill>
                <a:srgbClr val="002060"/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3039" y="2378110"/>
            <a:ext cx="1276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99FF"/>
                </a:solidFill>
              </a:rPr>
              <a:t>Passion</a:t>
            </a:r>
            <a:endParaRPr lang="ko-KR" altLang="en-US" sz="2800" dirty="0">
              <a:solidFill>
                <a:srgbClr val="0099FF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63039" y="3373966"/>
            <a:ext cx="156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99FF"/>
                </a:solidFill>
              </a:rPr>
              <a:t>Creativity</a:t>
            </a:r>
            <a:endParaRPr lang="ko-KR" altLang="en-US" sz="2800" dirty="0">
              <a:solidFill>
                <a:srgbClr val="0099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63039" y="4369823"/>
            <a:ext cx="1411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99FF"/>
                </a:solidFill>
              </a:rPr>
              <a:t>Integrity</a:t>
            </a:r>
            <a:endParaRPr lang="ko-KR" altLang="en-US" sz="2800" dirty="0">
              <a:solidFill>
                <a:srgbClr val="0099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flipH="1">
            <a:off x="3883712" y="2470443"/>
            <a:ext cx="3838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끊임없는 열정으로 미래에 도전하는 인재</a:t>
            </a:r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 flipH="1">
            <a:off x="3883711" y="3477534"/>
            <a:ext cx="3838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창의와 혁신으로 세상을 변화시키는 인재</a:t>
            </a:r>
            <a:endParaRPr lang="ko-KR" altLang="en-US" sz="1600" dirty="0"/>
          </a:p>
        </p:txBody>
      </p:sp>
      <p:sp>
        <p:nvSpPr>
          <p:cNvPr id="36" name="TextBox 35"/>
          <p:cNvSpPr txBox="1"/>
          <p:nvPr/>
        </p:nvSpPr>
        <p:spPr>
          <a:xfrm flipH="1">
            <a:off x="3883712" y="4484625"/>
            <a:ext cx="4802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정직과 바른 행동으로 역할과 책임을 다하는 인재</a:t>
            </a:r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839243F-3D3E-624E-B953-1B5C7C4F98C0}"/>
              </a:ext>
            </a:extLst>
          </p:cNvPr>
          <p:cNvSpPr/>
          <p:nvPr/>
        </p:nvSpPr>
        <p:spPr>
          <a:xfrm>
            <a:off x="10395585" y="1377950"/>
            <a:ext cx="1796415" cy="68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BE3306-BB4A-ED43-B244-1F9CF4FFDB2C}"/>
              </a:ext>
            </a:extLst>
          </p:cNvPr>
          <p:cNvSpPr txBox="1"/>
          <p:nvPr/>
        </p:nvSpPr>
        <p:spPr>
          <a:xfrm>
            <a:off x="10395585" y="153797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1</a:t>
            </a:r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. </a:t>
            </a:r>
            <a:r>
              <a:rPr kumimoji="1" lang="ko-KR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삼성전자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6" b="30866"/>
          <a:stretch/>
        </p:blipFill>
        <p:spPr>
          <a:xfrm>
            <a:off x="7741920" y="200287"/>
            <a:ext cx="2353677" cy="4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43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284" y="0"/>
            <a:ext cx="1796716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5EB2E1-A80A-604A-A753-2879F5D071FA}"/>
              </a:ext>
            </a:extLst>
          </p:cNvPr>
          <p:cNvSpPr/>
          <p:nvPr/>
        </p:nvSpPr>
        <p:spPr>
          <a:xfrm>
            <a:off x="10218820" y="0"/>
            <a:ext cx="17646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4067B11-B7ED-524A-873F-4402C0361FF5}"/>
              </a:ext>
            </a:extLst>
          </p:cNvPr>
          <p:cNvSpPr txBox="1">
            <a:spLocks/>
          </p:cNvSpPr>
          <p:nvPr/>
        </p:nvSpPr>
        <p:spPr>
          <a:xfrm>
            <a:off x="529390" y="344529"/>
            <a:ext cx="5133474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en-US" dirty="0" smtClean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AI </a:t>
            </a:r>
            <a:r>
              <a:rPr kumimoji="1" lang="ko-KR" altLang="en-US" dirty="0" smtClean="0">
                <a:solidFill>
                  <a:srgbClr val="002060"/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기술</a:t>
            </a:r>
            <a:endParaRPr kumimoji="1" lang="ko-Kore-KR" altLang="en-US" sz="3200" dirty="0">
              <a:solidFill>
                <a:schemeClr val="accent1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64646BF-DE5E-9247-A8DF-1D2115332F47}"/>
              </a:ext>
            </a:extLst>
          </p:cNvPr>
          <p:cNvSpPr/>
          <p:nvPr/>
        </p:nvSpPr>
        <p:spPr>
          <a:xfrm>
            <a:off x="973522" y="1721242"/>
            <a:ext cx="1812758" cy="18127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E6F531B-8654-5242-9456-4C5FA8D54043}"/>
              </a:ext>
            </a:extLst>
          </p:cNvPr>
          <p:cNvSpPr/>
          <p:nvPr/>
        </p:nvSpPr>
        <p:spPr>
          <a:xfrm>
            <a:off x="4141838" y="1721242"/>
            <a:ext cx="1812758" cy="18127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CE221DA-BA8A-8B48-A5AD-810BD795A24B}"/>
              </a:ext>
            </a:extLst>
          </p:cNvPr>
          <p:cNvSpPr/>
          <p:nvPr/>
        </p:nvSpPr>
        <p:spPr>
          <a:xfrm>
            <a:off x="7342236" y="1721242"/>
            <a:ext cx="1812758" cy="18127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D96B90-DC93-0246-82AC-425344907190}"/>
              </a:ext>
            </a:extLst>
          </p:cNvPr>
          <p:cNvSpPr/>
          <p:nvPr/>
        </p:nvSpPr>
        <p:spPr>
          <a:xfrm>
            <a:off x="793707" y="4685139"/>
            <a:ext cx="217239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NLP, ML 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을 활용한</a:t>
            </a:r>
            <a:endParaRPr kumimoji="1" lang="en-US" altLang="ko-KR" dirty="0" smtClean="0">
              <a:solidFill>
                <a:schemeClr val="bg2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pPr algn="ctr"/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가상 비서</a:t>
            </a:r>
            <a:endParaRPr kumimoji="1" lang="en-US" altLang="ko-KR" dirty="0" smtClean="0">
              <a:solidFill>
                <a:schemeClr val="bg2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pPr algn="ctr"/>
            <a:endParaRPr kumimoji="1" lang="en-US" altLang="ko-KR" dirty="0" smtClean="0">
              <a:solidFill>
                <a:schemeClr val="bg2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pPr algn="ctr"/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최근 개인 맞춤형</a:t>
            </a:r>
            <a:endParaRPr kumimoji="1" lang="en-US" altLang="ko-KR" dirty="0" smtClean="0">
              <a:solidFill>
                <a:schemeClr val="bg2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pPr algn="ctr"/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기능을</a:t>
            </a:r>
            <a:r>
              <a:rPr kumimoji="1" lang="en-US" altLang="ko-KR" dirty="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더욱 강화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E801DB-7655-C249-8FFE-270D46783924}"/>
              </a:ext>
            </a:extLst>
          </p:cNvPr>
          <p:cNvSpPr/>
          <p:nvPr/>
        </p:nvSpPr>
        <p:spPr>
          <a:xfrm>
            <a:off x="3748823" y="4685138"/>
            <a:ext cx="25987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 err="1" smtClean="0">
                <a:solidFill>
                  <a:schemeClr val="bg2">
                    <a:lumMod val="50000"/>
                  </a:schemeClr>
                </a:solidFill>
                <a:ea typeface="KoreanYNSJG2R" panose="02020600000000000000" pitchFamily="18" charset="-127"/>
              </a:rPr>
              <a:t>스마트홈을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ea typeface="KoreanYNSJG2R" panose="02020600000000000000" pitchFamily="18" charset="-127"/>
              </a:rPr>
              <a:t> 구현하는</a:t>
            </a:r>
            <a:endParaRPr kumimoji="1" lang="en-US" altLang="ko-KR" dirty="0" smtClean="0">
              <a:solidFill>
                <a:schemeClr val="bg2">
                  <a:lumMod val="50000"/>
                </a:schemeClr>
              </a:solidFill>
              <a:ea typeface="KoreanYNSJG2R" panose="02020600000000000000" pitchFamily="18" charset="-127"/>
            </a:endParaRPr>
          </a:p>
          <a:p>
            <a:pPr algn="ctr"/>
            <a:r>
              <a:rPr kumimoji="1" lang="en-US" altLang="en-US" dirty="0" err="1" smtClean="0">
                <a:solidFill>
                  <a:schemeClr val="bg2">
                    <a:lumMod val="50000"/>
                  </a:schemeClr>
                </a:solidFill>
                <a:ea typeface="KoreanYNSJG2R" panose="02020600000000000000" pitchFamily="18" charset="-127"/>
              </a:rPr>
              <a:t>IoT</a:t>
            </a:r>
            <a:r>
              <a:rPr kumimoji="1" lang="en-US" altLang="en-US" dirty="0" smtClean="0">
                <a:solidFill>
                  <a:schemeClr val="bg2">
                    <a:lumMod val="50000"/>
                  </a:schemeClr>
                </a:solidFill>
                <a:ea typeface="KoreanYNSJG2R" panose="02020600000000000000" pitchFamily="18" charset="-127"/>
              </a:rPr>
              <a:t> 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ea typeface="KoreanYNSJG2R" panose="02020600000000000000" pitchFamily="18" charset="-127"/>
              </a:rPr>
              <a:t>플랫폼</a:t>
            </a:r>
            <a:endParaRPr kumimoji="1" lang="en-US" altLang="ko-KR" dirty="0" smtClean="0">
              <a:solidFill>
                <a:schemeClr val="bg2">
                  <a:lumMod val="50000"/>
                </a:schemeClr>
              </a:solidFill>
              <a:ea typeface="KoreanYNSJG2R" panose="02020600000000000000" pitchFamily="18" charset="-127"/>
            </a:endParaRPr>
          </a:p>
          <a:p>
            <a:pPr algn="ctr"/>
            <a:endParaRPr kumimoji="1" lang="en-US" altLang="en-US" dirty="0">
              <a:solidFill>
                <a:schemeClr val="bg2">
                  <a:lumMod val="50000"/>
                </a:schemeClr>
              </a:solidFill>
              <a:ea typeface="KoreanYNSJG2R" panose="02020600000000000000" pitchFamily="18" charset="-127"/>
            </a:endParaRPr>
          </a:p>
          <a:p>
            <a:pPr algn="ctr"/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</a:rPr>
              <a:t>매터를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 지원하는 다양한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제품 제어 가능</a:t>
            </a:r>
            <a:endParaRPr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C52FB2-8321-A34F-955D-5679B9801E2A}"/>
              </a:ext>
            </a:extLst>
          </p:cNvPr>
          <p:cNvSpPr/>
          <p:nvPr/>
        </p:nvSpPr>
        <p:spPr>
          <a:xfrm>
            <a:off x="6652668" y="4685138"/>
            <a:ext cx="319189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신경망 처리 장치</a:t>
            </a:r>
            <a:endParaRPr kumimoji="1" lang="en-US" altLang="ko-KR" dirty="0" smtClean="0">
              <a:solidFill>
                <a:schemeClr val="bg2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pPr algn="ctr"/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pPr algn="ctr"/>
            <a:r>
              <a:rPr kumimoji="1" lang="ko-KR" altLang="en-US" dirty="0" err="1" smtClean="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딥러닝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 알고리즘에 </a:t>
            </a:r>
            <a:endParaRPr kumimoji="1" lang="en-US" altLang="ko-KR" dirty="0" smtClean="0">
              <a:solidFill>
                <a:schemeClr val="bg2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pPr algn="ctr"/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최적화된 프로세서</a:t>
            </a:r>
            <a:endParaRPr kumimoji="1" lang="en-US" altLang="ko-KR" dirty="0" smtClean="0">
              <a:solidFill>
                <a:schemeClr val="bg2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pPr algn="ctr"/>
            <a:endParaRPr kumimoji="1" lang="en-US" altLang="ko-KR" dirty="0" smtClean="0">
              <a:solidFill>
                <a:schemeClr val="bg2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  <a:p>
            <a:pPr algn="ctr"/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전작 대비 성능 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2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배 이상 개선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977BAE-6373-784B-9863-AD7A037C1293}"/>
              </a:ext>
            </a:extLst>
          </p:cNvPr>
          <p:cNvSpPr/>
          <p:nvPr/>
        </p:nvSpPr>
        <p:spPr>
          <a:xfrm>
            <a:off x="1434730" y="3961662"/>
            <a:ext cx="883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dirty="0" smtClean="0">
                <a:solidFill>
                  <a:srgbClr val="203864"/>
                </a:solidFill>
              </a:rPr>
              <a:t>Bixby</a:t>
            </a:r>
            <a:endParaRPr lang="ko-Kore-KR" altLang="en-US" sz="2400" b="1" dirty="0">
              <a:solidFill>
                <a:srgbClr val="203864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24435B-D542-9241-8BC9-8F82280E3F14}"/>
              </a:ext>
            </a:extLst>
          </p:cNvPr>
          <p:cNvSpPr/>
          <p:nvPr/>
        </p:nvSpPr>
        <p:spPr>
          <a:xfrm>
            <a:off x="4154128" y="3961661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400" b="1" dirty="0" smtClean="0">
                <a:solidFill>
                  <a:schemeClr val="accent1">
                    <a:lumMod val="50000"/>
                  </a:schemeClr>
                </a:solidFill>
                <a:ea typeface="KoreanYNSJG2R" panose="02020600000000000000" pitchFamily="18" charset="-127"/>
              </a:rPr>
              <a:t>SmartThings</a:t>
            </a:r>
            <a:endParaRPr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B92D30-E60C-C444-ADCB-B6E90B40A3EC}"/>
              </a:ext>
            </a:extLst>
          </p:cNvPr>
          <p:cNvSpPr/>
          <p:nvPr/>
        </p:nvSpPr>
        <p:spPr>
          <a:xfrm>
            <a:off x="7873350" y="3961663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dirty="0" smtClean="0"/>
              <a:t>NPU</a:t>
            </a:r>
            <a:endParaRPr lang="ko-Kore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217" y="1930340"/>
            <a:ext cx="1462539" cy="142101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0" b="95436" l="424" r="9618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1656" y="1861546"/>
            <a:ext cx="1497427" cy="152915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59" b="94586" l="1329" r="98007"/>
                    </a14:imgEffect>
                  </a14:imgLayer>
                </a14:imgProps>
              </a:ext>
            </a:extLst>
          </a:blip>
          <a:srcRect l="3837" t="6578" r="6049" b="7041"/>
          <a:stretch/>
        </p:blipFill>
        <p:spPr>
          <a:xfrm>
            <a:off x="7695618" y="2073527"/>
            <a:ext cx="1108187" cy="110818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39243F-3D3E-624E-B953-1B5C7C4F98C0}"/>
              </a:ext>
            </a:extLst>
          </p:cNvPr>
          <p:cNvSpPr/>
          <p:nvPr/>
        </p:nvSpPr>
        <p:spPr>
          <a:xfrm>
            <a:off x="10395585" y="1377950"/>
            <a:ext cx="1796415" cy="68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BE3306-BB4A-ED43-B244-1F9CF4FFDB2C}"/>
              </a:ext>
            </a:extLst>
          </p:cNvPr>
          <p:cNvSpPr txBox="1"/>
          <p:nvPr/>
        </p:nvSpPr>
        <p:spPr>
          <a:xfrm>
            <a:off x="10395585" y="153797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1</a:t>
            </a:r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. </a:t>
            </a:r>
            <a:r>
              <a:rPr kumimoji="1" lang="ko-KR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삼성전자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6" b="30866"/>
          <a:stretch/>
        </p:blipFill>
        <p:spPr>
          <a:xfrm>
            <a:off x="7741920" y="200287"/>
            <a:ext cx="2353677" cy="4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5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FF3CF1-AA25-EA4E-8E0F-A0AA2E2AB13B}"/>
              </a:ext>
            </a:extLst>
          </p:cNvPr>
          <p:cNvSpPr/>
          <p:nvPr/>
        </p:nvSpPr>
        <p:spPr>
          <a:xfrm>
            <a:off x="10395284" y="0"/>
            <a:ext cx="1796716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CBDF10-6BD0-D14B-A696-D985C3C8C330}"/>
              </a:ext>
            </a:extLst>
          </p:cNvPr>
          <p:cNvSpPr/>
          <p:nvPr/>
        </p:nvSpPr>
        <p:spPr>
          <a:xfrm>
            <a:off x="10218820" y="0"/>
            <a:ext cx="17646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DCC4E4A-43BA-5846-A0CB-F8C968B38637}"/>
              </a:ext>
            </a:extLst>
          </p:cNvPr>
          <p:cNvSpPr txBox="1">
            <a:spLocks/>
          </p:cNvSpPr>
          <p:nvPr/>
        </p:nvSpPr>
        <p:spPr>
          <a:xfrm>
            <a:off x="529390" y="344529"/>
            <a:ext cx="5133474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en-US" dirty="0" smtClean="0">
                <a:solidFill>
                  <a:schemeClr val="accent1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SWOT </a:t>
            </a:r>
            <a:r>
              <a:rPr kumimoji="1" lang="ko-KR" altLang="en-US" dirty="0" smtClean="0">
                <a:solidFill>
                  <a:schemeClr val="accent1">
                    <a:lumMod val="50000"/>
                  </a:schemeClr>
                </a:solidFill>
                <a:latin typeface="KoreanYNSJG2R" panose="02020600000000000000" pitchFamily="18" charset="-127"/>
                <a:ea typeface="KoreanYNSJG2R" panose="02020600000000000000" pitchFamily="18" charset="-127"/>
              </a:rPr>
              <a:t>분석</a:t>
            </a:r>
            <a:endParaRPr kumimoji="1" lang="ko-Kore-KR" altLang="en-US" dirty="0">
              <a:solidFill>
                <a:schemeClr val="accent1">
                  <a:lumMod val="50000"/>
                </a:schemeClr>
              </a:solidFill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53CA3E7A-6C04-9642-B32B-FB08E43C82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0889103"/>
              </p:ext>
            </p:extLst>
          </p:nvPr>
        </p:nvGraphicFramePr>
        <p:xfrm>
          <a:off x="1796717" y="1722645"/>
          <a:ext cx="6919495" cy="4251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BCB5AAC-D24B-E94B-A0FA-85E05DC474A1}"/>
              </a:ext>
            </a:extLst>
          </p:cNvPr>
          <p:cNvSpPr/>
          <p:nvPr/>
        </p:nvSpPr>
        <p:spPr>
          <a:xfrm>
            <a:off x="346693" y="2593629"/>
            <a:ext cx="31133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ea typeface="KoreanYNSJG2R" panose="02020600000000000000" pitchFamily="18" charset="-127"/>
              </a:rPr>
              <a:t>압도적 메모리 반도체 점유율</a:t>
            </a:r>
            <a:endParaRPr kumimoji="1" lang="en-US" altLang="ko-KR" dirty="0" smtClean="0">
              <a:solidFill>
                <a:schemeClr val="bg2">
                  <a:lumMod val="50000"/>
                </a:schemeClr>
              </a:solidFill>
              <a:ea typeface="KoreanYNSJG2R" panose="02020600000000000000" pitchFamily="18" charset="-127"/>
            </a:endParaRPr>
          </a:p>
          <a:p>
            <a:pPr algn="r"/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ea typeface="KoreanYNSJG2R" panose="02020600000000000000" pitchFamily="18" charset="-127"/>
              </a:rPr>
              <a:t>세계 </a:t>
            </a:r>
            <a:r>
              <a:rPr kumimoji="1" lang="en-US" altLang="ko-KR" dirty="0" smtClean="0">
                <a:solidFill>
                  <a:schemeClr val="bg2">
                    <a:lumMod val="50000"/>
                  </a:schemeClr>
                </a:solidFill>
                <a:ea typeface="KoreanYNSJG2R" panose="02020600000000000000" pitchFamily="18" charset="-127"/>
              </a:rPr>
              <a:t>1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ea typeface="KoreanYNSJG2R" panose="02020600000000000000" pitchFamily="18" charset="-127"/>
              </a:rPr>
              <a:t>위 반도체 기업</a:t>
            </a:r>
            <a:endParaRPr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68EE41-CE4F-6E40-8423-1B95A8FA217D}"/>
              </a:ext>
            </a:extLst>
          </p:cNvPr>
          <p:cNvSpPr/>
          <p:nvPr/>
        </p:nvSpPr>
        <p:spPr>
          <a:xfrm>
            <a:off x="564702" y="4499787"/>
            <a:ext cx="28953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ea typeface="KoreanYNSJG2R" panose="02020600000000000000" pitchFamily="18" charset="-127"/>
              </a:rPr>
              <a:t>네이버와 협약 체결하여</a:t>
            </a:r>
            <a:endParaRPr kumimoji="1" lang="en-US" altLang="ko-KR" dirty="0" smtClean="0">
              <a:solidFill>
                <a:schemeClr val="bg2">
                  <a:lumMod val="50000"/>
                </a:schemeClr>
              </a:solidFill>
              <a:ea typeface="KoreanYNSJG2R" panose="02020600000000000000" pitchFamily="18" charset="-127"/>
            </a:endParaRPr>
          </a:p>
          <a:p>
            <a:pPr algn="r"/>
            <a:r>
              <a:rPr lang="en-US" altLang="en-US" dirty="0" smtClean="0">
                <a:solidFill>
                  <a:schemeClr val="bg2">
                    <a:lumMod val="50000"/>
                  </a:schemeClr>
                </a:solidFill>
              </a:rPr>
              <a:t>AI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전용 반도체 솔루션 개발</a:t>
            </a:r>
            <a:endParaRPr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84CE23-0F5B-714E-9956-B900A998BB9B}"/>
              </a:ext>
            </a:extLst>
          </p:cNvPr>
          <p:cNvSpPr/>
          <p:nvPr/>
        </p:nvSpPr>
        <p:spPr>
          <a:xfrm>
            <a:off x="7056981" y="2732129"/>
            <a:ext cx="23679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ea typeface="KoreanYNSJG2R" panose="02020600000000000000" pitchFamily="18" charset="-127"/>
              </a:rPr>
              <a:t>시스템 반도체의 부진</a:t>
            </a:r>
            <a:endParaRPr kumimoji="1" lang="en-US" altLang="ko-KR" dirty="0" smtClean="0">
              <a:solidFill>
                <a:schemeClr val="bg2">
                  <a:lumMod val="50000"/>
                </a:schemeClr>
              </a:solidFill>
              <a:ea typeface="KoreanYNSJG2R" panose="02020600000000000000" pitchFamily="18" charset="-127"/>
            </a:endParaRPr>
          </a:p>
          <a:p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ea typeface="KoreanYNSJG2R" panose="02020600000000000000" pitchFamily="18" charset="-127"/>
              </a:rPr>
              <a:t>약한 디자인 경쟁력</a:t>
            </a:r>
            <a:endParaRPr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E87320-3A31-8748-A3FC-6641FDE991AE}"/>
              </a:ext>
            </a:extLst>
          </p:cNvPr>
          <p:cNvSpPr/>
          <p:nvPr/>
        </p:nvSpPr>
        <p:spPr>
          <a:xfrm>
            <a:off x="7056981" y="4499786"/>
            <a:ext cx="26516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ea typeface="KoreanYNSJG2R" panose="02020600000000000000" pitchFamily="18" charset="-127"/>
              </a:rPr>
              <a:t>구글의 </a:t>
            </a:r>
            <a:r>
              <a:rPr kumimoji="1" lang="ko-KR" altLang="en-US" dirty="0" err="1" smtClean="0">
                <a:solidFill>
                  <a:schemeClr val="bg2">
                    <a:lumMod val="50000"/>
                  </a:schemeClr>
                </a:solidFill>
                <a:ea typeface="KoreanYNSJG2R" panose="02020600000000000000" pitchFamily="18" charset="-127"/>
              </a:rPr>
              <a:t>폴더블폰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ea typeface="KoreanYNSJG2R" panose="02020600000000000000" pitchFamily="18" charset="-127"/>
              </a:rPr>
              <a:t> 개발</a:t>
            </a:r>
            <a:endParaRPr kumimoji="1" lang="en-US" altLang="ko-KR" dirty="0" smtClean="0">
              <a:solidFill>
                <a:schemeClr val="bg2">
                  <a:lumMod val="50000"/>
                </a:schemeClr>
              </a:solidFill>
              <a:ea typeface="KoreanYNSJG2R" panose="02020600000000000000" pitchFamily="18" charset="-127"/>
            </a:endParaRPr>
          </a:p>
          <a:p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ea typeface="KoreanYNSJG2R" panose="02020600000000000000" pitchFamily="18" charset="-127"/>
              </a:rPr>
              <a:t>미국의 반도체 연합 구축</a:t>
            </a:r>
            <a:endParaRPr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39243F-3D3E-624E-B953-1B5C7C4F98C0}"/>
              </a:ext>
            </a:extLst>
          </p:cNvPr>
          <p:cNvSpPr/>
          <p:nvPr/>
        </p:nvSpPr>
        <p:spPr>
          <a:xfrm>
            <a:off x="10395585" y="1377950"/>
            <a:ext cx="1796415" cy="68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BE3306-BB4A-ED43-B244-1F9CF4FFDB2C}"/>
              </a:ext>
            </a:extLst>
          </p:cNvPr>
          <p:cNvSpPr txBox="1"/>
          <p:nvPr/>
        </p:nvSpPr>
        <p:spPr>
          <a:xfrm>
            <a:off x="10395585" y="153797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 </a:t>
            </a:r>
            <a:r>
              <a:rPr kumimoji="1" lang="en-US" altLang="en-US" dirty="0" smtClean="0">
                <a:latin typeface="KoreanYNSJG2R" panose="02020600000000000000" pitchFamily="18" charset="-127"/>
                <a:ea typeface="KoreanYNSJG2R" panose="02020600000000000000" pitchFamily="18" charset="-127"/>
              </a:rPr>
              <a:t> 1</a:t>
            </a:r>
            <a:r>
              <a:rPr kumimoji="1" lang="en-US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. </a:t>
            </a:r>
            <a:r>
              <a:rPr kumimoji="1" lang="ko-KR" altLang="en-US" dirty="0">
                <a:latin typeface="KoreanYNSJG2R" panose="02020600000000000000" pitchFamily="18" charset="-127"/>
                <a:ea typeface="KoreanYNSJG2R" panose="02020600000000000000" pitchFamily="18" charset="-127"/>
              </a:rPr>
              <a:t>삼성전자</a:t>
            </a:r>
            <a:endParaRPr kumimoji="1" lang="ko-Kore-KR" altLang="en-US" dirty="0">
              <a:latin typeface="KoreanYNSJG2R" panose="02020600000000000000" pitchFamily="18" charset="-127"/>
              <a:ea typeface="KoreanYNSJG2R" panose="02020600000000000000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6" b="30866"/>
          <a:stretch/>
        </p:blipFill>
        <p:spPr>
          <a:xfrm>
            <a:off x="7741920" y="200287"/>
            <a:ext cx="2353677" cy="4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87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1114</Words>
  <Application>Microsoft Office PowerPoint</Application>
  <PresentationFormat>와이드스크린</PresentationFormat>
  <Paragraphs>251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1" baseType="lpstr">
      <vt:lpstr>KoreanYNSJG2R</vt:lpstr>
      <vt:lpstr>malgun Gothic</vt:lpstr>
      <vt:lpstr>Noto Sans Korean</vt:lpstr>
      <vt:lpstr>Poppins</vt:lpstr>
      <vt:lpstr>나눔고딕</vt:lpstr>
      <vt:lpstr>나눔스퀘어</vt:lpstr>
      <vt:lpstr>나눔스퀘어 ExtraBold</vt:lpstr>
      <vt:lpstr>나눔스퀘어라운드 Bold</vt:lpstr>
      <vt:lpstr>나눔스퀘어라운드 Regular</vt:lpstr>
      <vt:lpstr>맑은 고딕</vt:lpstr>
      <vt:lpstr>배달의민족 주아 OTF</vt:lpstr>
      <vt:lpstr>Arial</vt:lpstr>
      <vt:lpstr>Calibri</vt:lpstr>
      <vt:lpstr>Calibri Light</vt:lpstr>
      <vt:lpstr>Office 테마</vt:lpstr>
      <vt:lpstr>AI 기업 기술 동향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relish333ever@gmail.com</dc:creator>
  <cp:lastModifiedBy>User</cp:lastModifiedBy>
  <cp:revision>51</cp:revision>
  <dcterms:created xsi:type="dcterms:W3CDTF">2022-01-26T12:53:29Z</dcterms:created>
  <dcterms:modified xsi:type="dcterms:W3CDTF">2023-05-06T01:40:34Z</dcterms:modified>
</cp:coreProperties>
</file>